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1" r:id="rId1"/>
  </p:sldMasterIdLst>
  <p:notesMasterIdLst>
    <p:notesMasterId r:id="rId64"/>
  </p:notesMasterIdLst>
  <p:sldIdLst>
    <p:sldId id="256" r:id="rId2"/>
    <p:sldId id="259" r:id="rId3"/>
    <p:sldId id="262" r:id="rId4"/>
    <p:sldId id="258" r:id="rId5"/>
    <p:sldId id="261" r:id="rId6"/>
    <p:sldId id="260" r:id="rId7"/>
    <p:sldId id="257" r:id="rId8"/>
    <p:sldId id="264" r:id="rId9"/>
    <p:sldId id="263" r:id="rId10"/>
    <p:sldId id="265" r:id="rId11"/>
    <p:sldId id="266" r:id="rId12"/>
    <p:sldId id="267" r:id="rId13"/>
    <p:sldId id="268" r:id="rId14"/>
    <p:sldId id="269" r:id="rId15"/>
    <p:sldId id="273" r:id="rId16"/>
    <p:sldId id="270" r:id="rId17"/>
    <p:sldId id="274" r:id="rId18"/>
    <p:sldId id="277" r:id="rId19"/>
    <p:sldId id="287" r:id="rId20"/>
    <p:sldId id="279" r:id="rId21"/>
    <p:sldId id="280" r:id="rId22"/>
    <p:sldId id="288" r:id="rId23"/>
    <p:sldId id="289" r:id="rId24"/>
    <p:sldId id="281" r:id="rId25"/>
    <p:sldId id="290" r:id="rId26"/>
    <p:sldId id="291" r:id="rId27"/>
    <p:sldId id="292" r:id="rId28"/>
    <p:sldId id="293" r:id="rId29"/>
    <p:sldId id="282" r:id="rId30"/>
    <p:sldId id="325" r:id="rId31"/>
    <p:sldId id="294" r:id="rId32"/>
    <p:sldId id="326" r:id="rId33"/>
    <p:sldId id="296" r:id="rId34"/>
    <p:sldId id="327" r:id="rId35"/>
    <p:sldId id="295" r:id="rId36"/>
    <p:sldId id="299" r:id="rId37"/>
    <p:sldId id="308" r:id="rId38"/>
    <p:sldId id="300" r:id="rId39"/>
    <p:sldId id="286" r:id="rId40"/>
    <p:sldId id="285" r:id="rId41"/>
    <p:sldId id="303" r:id="rId42"/>
    <p:sldId id="297" r:id="rId43"/>
    <p:sldId id="304" r:id="rId44"/>
    <p:sldId id="302" r:id="rId45"/>
    <p:sldId id="298" r:id="rId46"/>
    <p:sldId id="305" r:id="rId47"/>
    <p:sldId id="306" r:id="rId48"/>
    <p:sldId id="310" r:id="rId49"/>
    <p:sldId id="314" r:id="rId50"/>
    <p:sldId id="313" r:id="rId51"/>
    <p:sldId id="309" r:id="rId52"/>
    <p:sldId id="315" r:id="rId53"/>
    <p:sldId id="312" r:id="rId54"/>
    <p:sldId id="307" r:id="rId55"/>
    <p:sldId id="316" r:id="rId56"/>
    <p:sldId id="317" r:id="rId57"/>
    <p:sldId id="318" r:id="rId58"/>
    <p:sldId id="320" r:id="rId59"/>
    <p:sldId id="322" r:id="rId60"/>
    <p:sldId id="323" r:id="rId61"/>
    <p:sldId id="324" r:id="rId62"/>
    <p:sldId id="319" r:id="rId6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7" userDrawn="1">
          <p15:clr>
            <a:srgbClr val="A4A3A4"/>
          </p15:clr>
        </p15:guide>
        <p15:guide id="2" pos="740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245" autoAdjust="0"/>
    <p:restoredTop sz="92399" autoAdjust="0"/>
  </p:normalViewPr>
  <p:slideViewPr>
    <p:cSldViewPr snapToGrid="0" showGuides="1">
      <p:cViewPr varScale="1">
        <p:scale>
          <a:sx n="83" d="100"/>
          <a:sy n="83" d="100"/>
        </p:scale>
        <p:origin x="1038" y="84"/>
      </p:cViewPr>
      <p:guideLst>
        <p:guide orient="horz" pos="187"/>
        <p:guide pos="7401"/>
      </p:guideLst>
    </p:cSldViewPr>
  </p:slideViewPr>
  <p:outlineViewPr>
    <p:cViewPr>
      <p:scale>
        <a:sx n="33" d="100"/>
        <a:sy n="33" d="100"/>
      </p:scale>
      <p:origin x="0" y="-37892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30943B-5DB2-42A4-9F98-AEFE12C0DFE9}" type="datetimeFigureOut">
              <a:rPr lang="th-TH" smtClean="0"/>
              <a:t>24/02/63</a:t>
            </a:fld>
            <a:endParaRPr lang="th-T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h-T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3A4F11-6816-4FA5-9DBD-D1247C089103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5702443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Operations -&gt; read, write</a:t>
            </a:r>
          </a:p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3A4F11-6816-4FA5-9DBD-D1247C089103}" type="slidenum">
              <a:rPr lang="th-TH" smtClean="0"/>
              <a:t>2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9569376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3A4F11-6816-4FA5-9DBD-D1247C089103}" type="slidenum">
              <a:rPr lang="th-TH" smtClean="0"/>
              <a:t>21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3177328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START 9:10</a:t>
            </a:r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3A4F11-6816-4FA5-9DBD-D1247C089103}" type="slidenum">
              <a:rPr lang="th-TH" smtClean="0"/>
              <a:t>28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6413675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are disadvantages of cascading rollback?</a:t>
            </a:r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3A4F11-6816-4FA5-9DBD-D1247C089103}" type="slidenum">
              <a:rPr lang="th-TH" smtClean="0"/>
              <a:t>36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8763022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3A4F11-6816-4FA5-9DBD-D1247C089103}" type="slidenum">
              <a:rPr lang="th-TH" smtClean="0"/>
              <a:t>39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3621427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10:00</a:t>
            </a:r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3A4F11-6816-4FA5-9DBD-D1247C089103}" type="slidenum">
              <a:rPr lang="th-TH" smtClean="0"/>
              <a:t>41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9752176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3A4F11-6816-4FA5-9DBD-D1247C089103}" type="slidenum">
              <a:rPr lang="th-TH" smtClean="0"/>
              <a:t>42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0409561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RAM – volatile online</a:t>
            </a:r>
          </a:p>
          <a:p>
            <a:r>
              <a:rPr lang="en-US" dirty="0"/>
              <a:t>Disk – NV online</a:t>
            </a:r>
          </a:p>
          <a:p>
            <a:r>
              <a:rPr lang="en-US" dirty="0"/>
              <a:t>Tape – NV offline</a:t>
            </a:r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3A4F11-6816-4FA5-9DBD-D1247C089103}" type="slidenum">
              <a:rPr lang="th-TH" smtClean="0"/>
              <a:t>54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8488688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3A4F11-6816-4FA5-9DBD-D1247C089103}" type="slidenum">
              <a:rPr lang="th-TH" smtClean="0"/>
              <a:t>62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5319583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Operations -&gt; read, write</a:t>
            </a:r>
          </a:p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3A4F11-6816-4FA5-9DBD-D1247C089103}" type="slidenum">
              <a:rPr lang="th-TH" smtClean="0"/>
              <a:t>3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499137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Constraints </a:t>
            </a:r>
            <a:r>
              <a:rPr lang="en-US" dirty="0">
                <a:sym typeface="Wingdings" panose="05000000000000000000" pitchFamily="2" charset="2"/>
              </a:rPr>
              <a:t> </a:t>
            </a:r>
          </a:p>
          <a:p>
            <a:r>
              <a:rPr lang="en-US" sz="18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UNIQUE, NOT NULL, PRIMARY KEY, FOREIGN KEY, CHECK</a:t>
            </a:r>
          </a:p>
          <a:p>
            <a:r>
              <a:rPr lang="en-US" sz="18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-----</a:t>
            </a:r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cascades, triggers</a:t>
            </a:r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3A4F11-6816-4FA5-9DBD-D1247C089103}" type="slidenum">
              <a:rPr lang="th-TH" smtClean="0"/>
              <a:t>5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1928404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3A4F11-6816-4FA5-9DBD-D1247C089103}" type="slidenum">
              <a:rPr lang="th-TH" smtClean="0"/>
              <a:t>6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3091818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3A4F11-6816-4FA5-9DBD-D1247C089103}" type="slidenum">
              <a:rPr lang="th-TH" smtClean="0"/>
              <a:t>7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0954464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9.15</a:t>
            </a:r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3A4F11-6816-4FA5-9DBD-D1247C089103}" type="slidenum">
              <a:rPr lang="th-TH" smtClean="0"/>
              <a:t>10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4205736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3A4F11-6816-4FA5-9DBD-D1247C089103}" type="slidenum">
              <a:rPr lang="th-TH" smtClean="0"/>
              <a:t>11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535323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3A4F11-6816-4FA5-9DBD-D1247C089103}" type="slidenum">
              <a:rPr lang="th-TH" smtClean="0"/>
              <a:t>14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3424091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9.45</a:t>
            </a:r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3A4F11-6816-4FA5-9DBD-D1247C089103}" type="slidenum">
              <a:rPr lang="th-TH" smtClean="0"/>
              <a:t>17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3790314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4681D-6AA8-4885-8737-70B7CFEC07F5}" type="datetime1">
              <a:rPr lang="th-TH" smtClean="0"/>
              <a:t>24/02/63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D49F5-0E1A-44F1-85CA-0B25E33850C8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3422340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8DFBE-6488-4264-A6A2-23D26FC3D603}" type="datetime1">
              <a:rPr lang="th-TH" smtClean="0"/>
              <a:t>24/02/63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D49F5-0E1A-44F1-85CA-0B25E33850C8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0559284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907EBC-96AC-4A0D-AE11-33C6EA924D23}" type="datetime1">
              <a:rPr lang="th-TH" smtClean="0"/>
              <a:t>24/02/63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D49F5-0E1A-44F1-85CA-0B25E33850C8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8147549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83D26-EC44-48D2-B046-687EAB7B67F4}" type="datetime1">
              <a:rPr lang="th-TH" smtClean="0"/>
              <a:t>24/02/63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D49F5-0E1A-44F1-85CA-0B25E33850C8}" type="slidenum">
              <a:rPr lang="th-TH" smtClean="0"/>
              <a:t>‹#›</a:t>
            </a:fld>
            <a:endParaRPr lang="th-TH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2351043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E22A5-4305-4F25-88EC-F1CDBDB0687B}" type="datetime1">
              <a:rPr lang="th-TH" smtClean="0"/>
              <a:t>24/02/63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D49F5-0E1A-44F1-85CA-0B25E33850C8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8565865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ECD8E-B6F8-44BE-95ED-533FB1BA79F1}" type="datetime1">
              <a:rPr lang="th-TH" smtClean="0"/>
              <a:t>24/02/63</a:t>
            </a:fld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D49F5-0E1A-44F1-85CA-0B25E33850C8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9819386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F6C67F-81B8-429C-AE5F-16B592F2B35C}" type="datetime1">
              <a:rPr lang="th-TH" smtClean="0"/>
              <a:t>24/02/63</a:t>
            </a:fld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D49F5-0E1A-44F1-85CA-0B25E33850C8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4293163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DD474-0C46-4ACB-8ECC-E9AA2A0A63E4}" type="datetime1">
              <a:rPr lang="th-TH" smtClean="0"/>
              <a:t>24/02/63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D49F5-0E1A-44F1-85CA-0B25E33850C8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9000741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6D23D-ED7B-4216-A629-B1026DBB87E1}" type="datetime1">
              <a:rPr lang="th-TH" smtClean="0"/>
              <a:t>24/02/63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D49F5-0E1A-44F1-85CA-0B25E33850C8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8583302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cap="none" baseline="0">
                <a:latin typeface="Times New Roman" panose="020206030504050203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3200" cap="none" baseline="0">
                <a:latin typeface="Times New Roman" panose="02020603050405020304" pitchFamily="18" charset="0"/>
              </a:defRPr>
            </a:lvl1pPr>
            <a:lvl2pPr>
              <a:defRPr sz="2800" cap="none" baseline="0">
                <a:latin typeface="Times New Roman" panose="02020603050405020304" pitchFamily="18" charset="0"/>
              </a:defRPr>
            </a:lvl2pPr>
            <a:lvl3pPr>
              <a:defRPr sz="2400" cap="none" baseline="0">
                <a:latin typeface="Times New Roman" panose="02020603050405020304" pitchFamily="18" charset="0"/>
              </a:defRPr>
            </a:lvl3pPr>
            <a:lvl4pPr>
              <a:defRPr sz="2000" cap="none" baseline="0">
                <a:latin typeface="Times New Roman" panose="02020603050405020304" pitchFamily="18" charset="0"/>
              </a:defRPr>
            </a:lvl4pPr>
            <a:lvl5pPr>
              <a:defRPr sz="2000" cap="none" baseline="0">
                <a:latin typeface="Times New Roman" panose="02020603050405020304" pitchFamily="18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253FD-3288-4D38-9232-9155FD33EBDB}" type="datetime1">
              <a:rPr lang="th-TH" smtClean="0"/>
              <a:t>24/02/63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BD3D49F5-0E1A-44F1-85CA-0B25E33850C8}" type="slidenum">
              <a:rPr lang="th-TH" smtClean="0"/>
              <a:pPr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45610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1A2B65-4E1F-4F5F-8A36-8D0A67286E62}" type="datetime1">
              <a:rPr lang="th-TH" smtClean="0"/>
              <a:t>24/02/63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D49F5-0E1A-44F1-85CA-0B25E33850C8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2432237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ED3F8-3524-4C16-9E1D-533457C4EE05}" type="datetime1">
              <a:rPr lang="th-TH" smtClean="0"/>
              <a:t>24/02/63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D49F5-0E1A-44F1-85CA-0B25E33850C8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3186769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5A1EBC-8956-405F-BAD7-FBC7A8444031}" type="datetime1">
              <a:rPr lang="th-TH" smtClean="0"/>
              <a:t>24/02/63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D49F5-0E1A-44F1-85CA-0B25E33850C8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6537662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73044-137F-4C31-B107-EE3920458ED0}" type="datetime1">
              <a:rPr lang="th-TH" smtClean="0"/>
              <a:t>24/02/63</a:t>
            </a:fld>
            <a:endParaRPr lang="th-T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D49F5-0E1A-44F1-85CA-0B25E33850C8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1893994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533160-DACD-49AE-A60B-6C5EB54D21B7}" type="datetime1">
              <a:rPr lang="th-TH" smtClean="0"/>
              <a:t>24/02/63</a:t>
            </a:fld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D49F5-0E1A-44F1-85CA-0B25E33850C8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769069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5F053-5EBF-4064-A72D-79D378F6045F}" type="datetime1">
              <a:rPr lang="th-TH" smtClean="0"/>
              <a:t>24/02/63</a:t>
            </a:fld>
            <a:endParaRPr lang="th-T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D49F5-0E1A-44F1-85CA-0B25E33850C8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3017993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0023D-B5E4-4A4C-ABE0-76479DB5D10F}" type="datetime1">
              <a:rPr lang="th-TH" smtClean="0"/>
              <a:t>24/02/63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D49F5-0E1A-44F1-85CA-0B25E33850C8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223897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36DCD-7F80-48E6-925F-16358F4B6FAA}" type="datetime1">
              <a:rPr lang="th-TH" smtClean="0"/>
              <a:t>24/02/63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D49F5-0E1A-44F1-85CA-0B25E33850C8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6300107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0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7321" y="265816"/>
            <a:ext cx="11291776" cy="10100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7320" y="1360967"/>
            <a:ext cx="11291777" cy="49121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638301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43644AEC-F3E5-4D7F-9E72-822DE695AFBA}" type="datetime1">
              <a:rPr lang="th-TH" smtClean="0"/>
              <a:t>24/02/63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7320" y="6383014"/>
            <a:ext cx="69593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th-TH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383014"/>
            <a:ext cx="14050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BD3D49F5-0E1A-44F1-85CA-0B25E33850C8}" type="slidenum">
              <a:rPr lang="th-TH" smtClean="0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8642563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694" r:id="rId3"/>
    <p:sldLayoutId id="2147483695" r:id="rId4"/>
    <p:sldLayoutId id="2147483696" r:id="rId5"/>
    <p:sldLayoutId id="2147483697" r:id="rId6"/>
    <p:sldLayoutId id="2147483698" r:id="rId7"/>
    <p:sldLayoutId id="2147483699" r:id="rId8"/>
    <p:sldLayoutId id="2147483700" r:id="rId9"/>
    <p:sldLayoutId id="2147483701" r:id="rId10"/>
    <p:sldLayoutId id="2147483702" r:id="rId11"/>
    <p:sldLayoutId id="2147483703" r:id="rId12"/>
    <p:sldLayoutId id="2147483704" r:id="rId13"/>
    <p:sldLayoutId id="2147483705" r:id="rId14"/>
    <p:sldLayoutId id="2147483706" r:id="rId15"/>
    <p:sldLayoutId id="2147483707" r:id="rId16"/>
    <p:sldLayoutId id="2147483708" r:id="rId17"/>
    <p:sldLayoutId id="2147483709" r:id="rId1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8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8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AFAD54-2C30-45E7-BCCE-1DBA9DC63B1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CHAPTER 3</a:t>
            </a:r>
            <a:endParaRPr lang="th-TH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381DA4-BFA8-4AB4-8CD1-CA336C0B1A2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Transaction management</a:t>
            </a:r>
            <a:endParaRPr lang="th-TH" sz="3200" dirty="0"/>
          </a:p>
        </p:txBody>
      </p:sp>
    </p:spTree>
    <p:extLst>
      <p:ext uri="{BB962C8B-B14F-4D97-AF65-F5344CB8AC3E}">
        <p14:creationId xmlns:p14="http://schemas.microsoft.com/office/powerpoint/2010/main" val="20519196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F30D36-B467-4723-B78F-05174E1B5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DBMS’ functions related to transaction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4FF421-89F3-4706-A351-E566D4278F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Concurrency control</a:t>
            </a:r>
          </a:p>
          <a:p>
            <a:pPr lvl="1"/>
            <a:r>
              <a:rPr lang="en-US" dirty="0"/>
              <a:t>To maximize concurrent transactions without interfere with each other.</a:t>
            </a:r>
          </a:p>
          <a:p>
            <a:r>
              <a:rPr lang="en-US" dirty="0"/>
              <a:t>Database recovery</a:t>
            </a:r>
          </a:p>
          <a:p>
            <a:pPr lvl="1"/>
            <a:r>
              <a:rPr lang="en-US" dirty="0"/>
              <a:t>To ensure durability and consistency of database even though a failure occurs during transaction.</a:t>
            </a:r>
            <a:endParaRPr lang="th-T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8D7200-D504-425E-940F-332D839F4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D49F5-0E1A-44F1-85CA-0B25E33850C8}" type="slidenum">
              <a:rPr lang="th-TH" smtClean="0"/>
              <a:pPr/>
              <a:t>10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214898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86163-70ED-4365-907E-76F98F9892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Concurrency control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487E0D-AA49-4101-888D-26265A9BB5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Concurrency control is the procedure in DBMS for managing </a:t>
            </a:r>
            <a:r>
              <a:rPr lang="en-US" b="1" dirty="0"/>
              <a:t>simultaneous operations without conflicting </a:t>
            </a:r>
            <a:r>
              <a:rPr lang="en-US" dirty="0"/>
              <a:t>with each another.</a:t>
            </a:r>
          </a:p>
          <a:p>
            <a:r>
              <a:rPr lang="en-US" dirty="0"/>
              <a:t>It makes sure that database transactions are performed concurrently without violating the </a:t>
            </a:r>
            <a:r>
              <a:rPr lang="en-US" b="1" dirty="0"/>
              <a:t>data integrity </a:t>
            </a:r>
            <a:r>
              <a:rPr lang="en-US" dirty="0"/>
              <a:t>of respective databases.</a:t>
            </a:r>
          </a:p>
          <a:p>
            <a:r>
              <a:rPr lang="en-US" dirty="0"/>
              <a:t>It is used to address such conflicts that mostly occur in a </a:t>
            </a:r>
            <a:r>
              <a:rPr lang="en-US" b="1" dirty="0"/>
              <a:t>multi-user system</a:t>
            </a:r>
            <a:r>
              <a:rPr lang="en-US" dirty="0"/>
              <a:t>.</a:t>
            </a:r>
          </a:p>
          <a:p>
            <a:r>
              <a:rPr lang="en-US" dirty="0"/>
              <a:t>It is an important element when </a:t>
            </a:r>
            <a:r>
              <a:rPr lang="en-US" b="1" dirty="0"/>
              <a:t>two or more transactions </a:t>
            </a:r>
            <a:r>
              <a:rPr lang="en-US" dirty="0"/>
              <a:t>request to access the </a:t>
            </a:r>
            <a:r>
              <a:rPr lang="en-US" b="1" dirty="0"/>
              <a:t>same data</a:t>
            </a:r>
            <a:r>
              <a:rPr lang="en-US" dirty="0"/>
              <a:t>, simultaneously.</a:t>
            </a:r>
            <a:endParaRPr lang="th-TH" dirty="0"/>
          </a:p>
          <a:p>
            <a:r>
              <a:rPr lang="en-US" dirty="0"/>
              <a:t>If all users just </a:t>
            </a:r>
            <a:r>
              <a:rPr lang="en-US" b="1" dirty="0"/>
              <a:t>read</a:t>
            </a:r>
            <a:r>
              <a:rPr lang="en-US" dirty="0"/>
              <a:t> data. There is </a:t>
            </a:r>
            <a:r>
              <a:rPr lang="en-US" b="1" dirty="0"/>
              <a:t>no interfere </a:t>
            </a:r>
            <a:r>
              <a:rPr lang="en-US" dirty="0"/>
              <a:t>with one another.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68ABF0-A8EA-41C1-B3E8-C71A8D699C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D49F5-0E1A-44F1-85CA-0B25E33850C8}" type="slidenum">
              <a:rPr lang="th-TH" smtClean="0"/>
              <a:pPr/>
              <a:t>11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1841960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0E0DB2-03A2-4749-9BB8-54AF18F89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in concurrency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2277CD-A32B-4BC4-8E3A-0C6FD79AD7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Two or more concurrent transactions may cause the following problems.</a:t>
            </a:r>
          </a:p>
          <a:p>
            <a:pPr lvl="1"/>
            <a:r>
              <a:rPr lang="en-US" dirty="0"/>
              <a:t>Lost update problem</a:t>
            </a:r>
          </a:p>
          <a:p>
            <a:pPr lvl="1"/>
            <a:r>
              <a:rPr lang="en-US" dirty="0"/>
              <a:t>Uncommitted dependency problem</a:t>
            </a:r>
          </a:p>
          <a:p>
            <a:pPr lvl="1"/>
            <a:r>
              <a:rPr lang="en-US" dirty="0"/>
              <a:t>Non-repeatable read problem</a:t>
            </a:r>
          </a:p>
          <a:p>
            <a:pPr lvl="1"/>
            <a:r>
              <a:rPr lang="en-US" dirty="0"/>
              <a:t>Inconsistent analysis problem</a:t>
            </a:r>
          </a:p>
          <a:p>
            <a:pPr lvl="1"/>
            <a:r>
              <a:rPr lang="en-US" dirty="0"/>
              <a:t>Phantom read problem</a:t>
            </a:r>
            <a:endParaRPr lang="th-T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B542C4-103A-4B39-9D56-BE1CD8C924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D49F5-0E1A-44F1-85CA-0B25E33850C8}" type="slidenum">
              <a:rPr lang="th-TH" smtClean="0"/>
              <a:pPr/>
              <a:t>12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3471931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9CCF09-8D3E-4F7F-8B04-64C5C9E68F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Lost update problem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A85EC-AC7C-4836-A67C-CFD2E3B5E9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completed update operation by one transaction is </a:t>
            </a:r>
            <a:r>
              <a:rPr lang="en-US" b="1" dirty="0"/>
              <a:t>overridden</a:t>
            </a:r>
            <a:r>
              <a:rPr lang="en-US" dirty="0"/>
              <a:t> by another transaction.</a:t>
            </a:r>
            <a:endParaRPr lang="th-T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2AE87F-BBA1-4344-B203-55C7E9BDF1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D49F5-0E1A-44F1-85CA-0B25E33850C8}" type="slidenum">
              <a:rPr lang="th-TH" smtClean="0"/>
              <a:pPr/>
              <a:t>13</a:t>
            </a:fld>
            <a:endParaRPr lang="th-TH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F94DEE-A04C-4503-949C-8288008CF3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428" y="2727129"/>
            <a:ext cx="10457143" cy="36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9730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628E5F-7B91-434F-86B0-F225BE7A9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Uncommitted dependency problem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CDFBAD-1F34-4654-B3DC-DF2E35C94D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transaction can see the intermediate results of another transaction before it has committed.</a:t>
            </a:r>
            <a:endParaRPr lang="th-T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2D7D5A-CAD2-43F0-8059-1510E638DE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D49F5-0E1A-44F1-85CA-0B25E33850C8}" type="slidenum">
              <a:rPr lang="th-TH" smtClean="0"/>
              <a:pPr/>
              <a:t>14</a:t>
            </a:fld>
            <a:endParaRPr lang="th-TH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BAC6D7-5F45-4454-84C6-A670F7923B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5047" y="2584624"/>
            <a:ext cx="10161905" cy="39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8061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F13E45-38A4-4D09-AA08-8DF3C03EE7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Non-repeatable read (fuzzy read) problem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1745E4-864B-42E0-BBA6-B383D921A9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transaction rereads a data item that it has previously read, but (in between) another transaction has modified it.</a:t>
            </a:r>
            <a:endParaRPr lang="th-T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618930-A15C-48EB-8BD7-C610BBE2C8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D49F5-0E1A-44F1-85CA-0B25E33850C8}" type="slidenum">
              <a:rPr lang="th-TH" smtClean="0"/>
              <a:pPr/>
              <a:t>15</a:t>
            </a:fld>
            <a:endParaRPr lang="th-TH"/>
          </a:p>
        </p:txBody>
      </p:sp>
      <p:pic>
        <p:nvPicPr>
          <p:cNvPr id="1026" name="Picture 2" descr="Image result for non repeatable read">
            <a:extLst>
              <a:ext uri="{FF2B5EF4-FFF2-40B4-BE49-F238E27FC236}">
                <a16:creationId xmlns:a16="http://schemas.microsoft.com/office/drawing/2014/main" id="{5D1D3F97-80AF-4B85-AF70-BB53DE08EB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2962" y="3098800"/>
            <a:ext cx="5426075" cy="2944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22311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1FE3A8-23E6-4EE9-955E-5865078E24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Inconsistent analysis problem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112B3C-EFBF-4E48-A9B8-C414F24878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transaction reads several values from database but a second transaction updates some of them during the execution.</a:t>
            </a:r>
            <a:endParaRPr lang="th-T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948C83-383A-4C26-A4B3-6AF8255FCE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D49F5-0E1A-44F1-85CA-0B25E33850C8}" type="slidenum">
              <a:rPr lang="th-TH" smtClean="0"/>
              <a:pPr/>
              <a:t>16</a:t>
            </a:fld>
            <a:endParaRPr lang="th-TH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7CAA0F-D76D-4192-BF34-51437558E5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7428" y="2718560"/>
            <a:ext cx="9657143" cy="36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3325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2702A-7227-4518-8ACB-E362D51C7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Phantom read problem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A5AFEA-8BDA-4C88-ADB9-FB988046FA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7321" y="1360967"/>
            <a:ext cx="5623694" cy="4912186"/>
          </a:xfrm>
        </p:spPr>
        <p:txBody>
          <a:bodyPr>
            <a:normAutofit/>
          </a:bodyPr>
          <a:lstStyle/>
          <a:p>
            <a:r>
              <a:rPr lang="en-US" sz="2400" dirty="0"/>
              <a:t>A transaction reads data twice and gets a </a:t>
            </a:r>
            <a:r>
              <a:rPr lang="en-US" sz="2400" b="1" dirty="0"/>
              <a:t>different number of rows </a:t>
            </a:r>
            <a:r>
              <a:rPr lang="en-US" sz="2400" dirty="0"/>
              <a:t>in the result set each time.</a:t>
            </a:r>
          </a:p>
          <a:p>
            <a:r>
              <a:rPr lang="en-US" sz="2400" dirty="0"/>
              <a:t>This happens when a second transaction </a:t>
            </a:r>
            <a:r>
              <a:rPr lang="en-US" sz="2400" b="1" dirty="0"/>
              <a:t>inserts </a:t>
            </a:r>
            <a:r>
              <a:rPr lang="en-US" sz="2400" dirty="0"/>
              <a:t>a new row or </a:t>
            </a:r>
            <a:r>
              <a:rPr lang="en-US" sz="2400" b="1" dirty="0"/>
              <a:t>delete</a:t>
            </a:r>
            <a:r>
              <a:rPr lang="en-US" sz="2400" dirty="0"/>
              <a:t> the existing row that matches the WHERE clause of the query executed by the first transaction.</a:t>
            </a:r>
            <a:endParaRPr lang="th-TH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4825C4-8F9F-402B-BD50-DD9935B50F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D49F5-0E1A-44F1-85CA-0B25E33850C8}" type="slidenum">
              <a:rPr lang="th-TH" smtClean="0"/>
              <a:pPr/>
              <a:t>17</a:t>
            </a:fld>
            <a:endParaRPr lang="th-TH"/>
          </a:p>
        </p:txBody>
      </p:sp>
      <p:pic>
        <p:nvPicPr>
          <p:cNvPr id="2050" name="Picture 2" descr="Image result for phantom read">
            <a:extLst>
              <a:ext uri="{FF2B5EF4-FFF2-40B4-BE49-F238E27FC236}">
                <a16:creationId xmlns:a16="http://schemas.microsoft.com/office/drawing/2014/main" id="{5E709C9A-DD9C-477D-A73D-18EA64E037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5402" y="1562262"/>
            <a:ext cx="5815237" cy="3860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74940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487A3-14AF-49D9-8E22-6A460965C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Concurrency control approaches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31587D-FAC9-4132-A8A3-7ACC1CEA90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Pessimistic approach</a:t>
            </a:r>
          </a:p>
          <a:p>
            <a:pPr lvl="1"/>
            <a:r>
              <a:rPr lang="en-US" dirty="0"/>
              <a:t>A transaction is block if it may cause violation of the rules, until the possibility of violation disappears. </a:t>
            </a:r>
          </a:p>
          <a:p>
            <a:pPr lvl="1"/>
            <a:r>
              <a:rPr lang="en-US" dirty="0"/>
              <a:t>Blocking operations is typically involved with performance reduction.</a:t>
            </a:r>
            <a:endParaRPr lang="th-TH" dirty="0"/>
          </a:p>
          <a:p>
            <a:r>
              <a:rPr lang="en-US" dirty="0"/>
              <a:t>Optimistic approach</a:t>
            </a:r>
          </a:p>
          <a:p>
            <a:pPr lvl="1"/>
            <a:r>
              <a:rPr lang="en-US" b="1" dirty="0"/>
              <a:t>Checking</a:t>
            </a:r>
            <a:r>
              <a:rPr lang="en-US" dirty="0"/>
              <a:t> of whether a transaction meets the isolation and other integrity rules at the </a:t>
            </a:r>
            <a:r>
              <a:rPr lang="en-US" b="1" dirty="0"/>
              <a:t>end</a:t>
            </a:r>
            <a:r>
              <a:rPr lang="en-US" dirty="0"/>
              <a:t>.</a:t>
            </a:r>
          </a:p>
          <a:p>
            <a:pPr lvl="1"/>
            <a:r>
              <a:rPr lang="en-US" b="1" dirty="0"/>
              <a:t>Do not block </a:t>
            </a:r>
            <a:r>
              <a:rPr lang="en-US" dirty="0"/>
              <a:t>any operations but </a:t>
            </a:r>
            <a:r>
              <a:rPr lang="en-US" b="1" dirty="0"/>
              <a:t>abort</a:t>
            </a:r>
            <a:r>
              <a:rPr lang="en-US" dirty="0"/>
              <a:t> a transaction if the desired rules are to be </a:t>
            </a:r>
            <a:r>
              <a:rPr lang="en-US" b="1" dirty="0"/>
              <a:t>violated</a:t>
            </a:r>
            <a:r>
              <a:rPr lang="en-US" dirty="0"/>
              <a:t>. </a:t>
            </a:r>
          </a:p>
          <a:p>
            <a:pPr lvl="1"/>
            <a:r>
              <a:rPr lang="en-US" dirty="0"/>
              <a:t>An aborted transaction is </a:t>
            </a:r>
            <a:r>
              <a:rPr lang="en-US" b="1" dirty="0"/>
              <a:t>re-executed</a:t>
            </a:r>
            <a:r>
              <a:rPr lang="en-US" dirty="0"/>
              <a:t>, which incurs an obvious </a:t>
            </a:r>
            <a:r>
              <a:rPr lang="en-US" b="1" dirty="0"/>
              <a:t>overhead</a:t>
            </a:r>
            <a:r>
              <a:rPr lang="en-US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CBC7F6-ABF2-4451-B56A-37A81F54B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D49F5-0E1A-44F1-85CA-0B25E33850C8}" type="slidenum">
              <a:rPr lang="th-TH" smtClean="0"/>
              <a:pPr/>
              <a:t>18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4385368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B46771-D8DF-4F33-8E81-48F7A03493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Concurrency control techniques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2C1BC0-7031-42C2-9F94-DED86F39F8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Locking</a:t>
            </a:r>
          </a:p>
          <a:p>
            <a:pPr lvl="1"/>
            <a:r>
              <a:rPr lang="en-US" dirty="0"/>
              <a:t>Controlling access to data by locks assigned to the data.</a:t>
            </a:r>
          </a:p>
          <a:p>
            <a:pPr lvl="1"/>
            <a:r>
              <a:rPr lang="en-US" dirty="0"/>
              <a:t>A transaction cannot access data if another transaction locks that data.</a:t>
            </a:r>
          </a:p>
          <a:p>
            <a:r>
              <a:rPr lang="en-US" dirty="0"/>
              <a:t>Timestamp ordering</a:t>
            </a:r>
          </a:p>
          <a:p>
            <a:pPr lvl="1"/>
            <a:r>
              <a:rPr lang="en-US" dirty="0"/>
              <a:t>Assigning timestamps to transactions and controlling or checking access to data by timestamp order.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7AC016-0273-40CF-BAA2-2F866C76F2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D49F5-0E1A-44F1-85CA-0B25E33850C8}" type="slidenum">
              <a:rPr lang="th-TH" smtClean="0"/>
              <a:pPr/>
              <a:t>19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021227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C7F52-5E84-4DBE-A3F9-6AA73FEB5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Transaction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1B4136-706F-431A-86FA-4E1171B13F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 database transaction is </a:t>
            </a:r>
            <a:r>
              <a:rPr lang="en-US" b="1" dirty="0"/>
              <a:t>a unit of work </a:t>
            </a:r>
            <a:r>
              <a:rPr lang="en-US" dirty="0"/>
              <a:t>which is made up of </a:t>
            </a:r>
            <a:r>
              <a:rPr lang="en-US" b="1" dirty="0"/>
              <a:t>one or multiple operations</a:t>
            </a:r>
            <a:r>
              <a:rPr lang="en-US" dirty="0"/>
              <a:t>.</a:t>
            </a:r>
          </a:p>
          <a:p>
            <a:r>
              <a:rPr lang="en-US" dirty="0"/>
              <a:t>It is treated as </a:t>
            </a:r>
            <a:r>
              <a:rPr lang="en-US" b="1" dirty="0"/>
              <a:t>a whole.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0E4E59-1DF3-44A5-906B-B391F9EB8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D49F5-0E1A-44F1-85CA-0B25E33850C8}" type="slidenum">
              <a:rPr lang="th-TH" smtClean="0"/>
              <a:pPr/>
              <a:t>2</a:t>
            </a:fld>
            <a:endParaRPr lang="th-TH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5575B7-6489-4C4B-839E-E92F4E99B7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8615" y="4479145"/>
            <a:ext cx="3850549" cy="16634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E015D36-AA1E-4C36-BD6A-C1CBA5C9F3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3342" y="2802955"/>
            <a:ext cx="3828572" cy="335238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E5DB4D0-D81B-457C-B747-B7733611803D}"/>
              </a:ext>
            </a:extLst>
          </p:cNvPr>
          <p:cNvSpPr txBox="1"/>
          <p:nvPr/>
        </p:nvSpPr>
        <p:spPr>
          <a:xfrm>
            <a:off x="2372720" y="6273153"/>
            <a:ext cx="15223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/>
              <a:t>Transaction 1</a:t>
            </a:r>
            <a:endParaRPr lang="th-TH" sz="2000" i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800615-32A9-4858-BFF6-8D4071FAD84B}"/>
              </a:ext>
            </a:extLst>
          </p:cNvPr>
          <p:cNvSpPr txBox="1"/>
          <p:nvPr/>
        </p:nvSpPr>
        <p:spPr>
          <a:xfrm>
            <a:off x="8482902" y="6210267"/>
            <a:ext cx="15094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/>
              <a:t>Transaction 2</a:t>
            </a:r>
            <a:endParaRPr lang="th-TH" sz="2000" i="1" dirty="0"/>
          </a:p>
        </p:txBody>
      </p:sp>
    </p:spTree>
    <p:extLst>
      <p:ext uri="{BB962C8B-B14F-4D97-AF65-F5344CB8AC3E}">
        <p14:creationId xmlns:p14="http://schemas.microsoft.com/office/powerpoint/2010/main" val="40850626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C6DD29-2387-40AD-8A75-B5F155A90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Locking technique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8FD93E-2B43-49EA-A91C-0D812B3A8A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When one transaction is accessing the database, a </a:t>
            </a:r>
            <a:r>
              <a:rPr lang="en-US" b="1" dirty="0"/>
              <a:t>lock may deny access</a:t>
            </a:r>
            <a:r>
              <a:rPr lang="en-US" dirty="0"/>
              <a:t> to other transactions to prevent incorrect results.</a:t>
            </a:r>
          </a:p>
          <a:p>
            <a:r>
              <a:rPr lang="en-US" dirty="0"/>
              <a:t>The lock </a:t>
            </a:r>
            <a:r>
              <a:rPr lang="en-US" b="1" dirty="0"/>
              <a:t>prevents</a:t>
            </a:r>
            <a:r>
              <a:rPr lang="en-US" dirty="0"/>
              <a:t> another transaction from </a:t>
            </a:r>
            <a:r>
              <a:rPr lang="en-US" b="1" dirty="0"/>
              <a:t>modifying</a:t>
            </a:r>
            <a:r>
              <a:rPr lang="en-US" dirty="0"/>
              <a:t> or </a:t>
            </a:r>
            <a:r>
              <a:rPr lang="en-US" b="1" dirty="0"/>
              <a:t>reading</a:t>
            </a:r>
            <a:r>
              <a:rPr lang="en-US" dirty="0"/>
              <a:t> data item.</a:t>
            </a:r>
          </a:p>
          <a:p>
            <a:r>
              <a:rPr lang="en-US" dirty="0"/>
              <a:t>The </a:t>
            </a:r>
            <a:r>
              <a:rPr lang="en-US" b="1" dirty="0"/>
              <a:t>size of data item </a:t>
            </a:r>
            <a:r>
              <a:rPr lang="en-US" dirty="0"/>
              <a:t>determines the </a:t>
            </a:r>
            <a:r>
              <a:rPr lang="en-US" b="1" dirty="0"/>
              <a:t>granularity</a:t>
            </a:r>
            <a:r>
              <a:rPr lang="en-US" dirty="0"/>
              <a:t>, which can be some parts of database or the whole database.</a:t>
            </a:r>
          </a:p>
          <a:p>
            <a:pPr lvl="1"/>
            <a:r>
              <a:rPr lang="en-US" dirty="0"/>
              <a:t>Database level</a:t>
            </a:r>
          </a:p>
          <a:p>
            <a:pPr lvl="1"/>
            <a:r>
              <a:rPr lang="en-US" dirty="0"/>
              <a:t>Table level</a:t>
            </a:r>
          </a:p>
          <a:p>
            <a:pPr lvl="1"/>
            <a:r>
              <a:rPr lang="en-US" dirty="0"/>
              <a:t>Record level</a:t>
            </a:r>
          </a:p>
          <a:p>
            <a:pPr lvl="1"/>
            <a:r>
              <a:rPr lang="en-US" dirty="0"/>
              <a:t>Field level</a:t>
            </a:r>
            <a:endParaRPr lang="th-T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CF6D97-B65D-4982-B8A2-E909B3A96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D49F5-0E1A-44F1-85CA-0B25E33850C8}" type="slidenum">
              <a:rPr lang="th-TH" smtClean="0"/>
              <a:pPr/>
              <a:t>20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788855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CA43A4-E5EF-4678-B9D9-0F78A43082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Locking types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5B2E32-A903-4FB7-99FA-FD9134111D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Shared lock</a:t>
            </a:r>
          </a:p>
          <a:p>
            <a:pPr lvl="1"/>
            <a:r>
              <a:rPr lang="en-US" dirty="0"/>
              <a:t>If a transaction has a shared lock on a data item, it can </a:t>
            </a:r>
            <a:r>
              <a:rPr lang="en-US" b="1" dirty="0"/>
              <a:t>read</a:t>
            </a:r>
            <a:r>
              <a:rPr lang="en-US" dirty="0"/>
              <a:t> the item but </a:t>
            </a:r>
            <a:r>
              <a:rPr lang="en-US" b="1" dirty="0"/>
              <a:t>not update </a:t>
            </a:r>
            <a:r>
              <a:rPr lang="en-US" dirty="0"/>
              <a:t>it. </a:t>
            </a:r>
          </a:p>
          <a:p>
            <a:pPr lvl="1"/>
            <a:r>
              <a:rPr lang="en-US" dirty="0"/>
              <a:t>One or more transactions can hold shared locks simultaneously on the same item.</a:t>
            </a:r>
          </a:p>
          <a:p>
            <a:pPr lvl="1"/>
            <a:r>
              <a:rPr lang="en-US" dirty="0"/>
              <a:t>Shared lock can </a:t>
            </a:r>
            <a:r>
              <a:rPr lang="en-US" b="1" dirty="0"/>
              <a:t>upgrade</a:t>
            </a:r>
            <a:r>
              <a:rPr lang="en-US" dirty="0"/>
              <a:t> to exclusive lock.</a:t>
            </a:r>
          </a:p>
          <a:p>
            <a:r>
              <a:rPr lang="en-US" dirty="0"/>
              <a:t>Exclusive lock</a:t>
            </a:r>
          </a:p>
          <a:p>
            <a:pPr lvl="1"/>
            <a:r>
              <a:rPr lang="en-US" dirty="0"/>
              <a:t>If a transaction has an exclusive lock on a data item, it can </a:t>
            </a:r>
            <a:r>
              <a:rPr lang="en-US" b="1" dirty="0"/>
              <a:t>both read and update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If a transaction holds the exclusive lock on the item, no other transactions can read or update that data item.</a:t>
            </a:r>
          </a:p>
          <a:p>
            <a:pPr lvl="1"/>
            <a:r>
              <a:rPr lang="en-US" dirty="0"/>
              <a:t>Exclusive lock can </a:t>
            </a:r>
            <a:r>
              <a:rPr lang="en-US" b="1" dirty="0"/>
              <a:t>downgrade</a:t>
            </a:r>
            <a:r>
              <a:rPr lang="en-US" dirty="0"/>
              <a:t> to shared lock.</a:t>
            </a:r>
            <a:endParaRPr lang="th-T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749301-CF86-4326-97CB-1620D973A2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D49F5-0E1A-44F1-85CA-0B25E33850C8}" type="slidenum">
              <a:rPr lang="th-TH" smtClean="0"/>
              <a:pPr/>
              <a:t>21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0182124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CDA2E0-D959-462C-A08F-A943C62B4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Locking flow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7A0983-74AC-4788-810F-7DCC41FD18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ADB193-BB0D-4212-80DC-828934BAA3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D49F5-0E1A-44F1-85CA-0B25E33850C8}" type="slidenum">
              <a:rPr lang="th-TH" smtClean="0"/>
              <a:pPr/>
              <a:t>22</a:t>
            </a:fld>
            <a:endParaRPr lang="th-TH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437D8F-CA44-4B83-AAC6-3A492DB96E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3208" y="458149"/>
            <a:ext cx="3685625" cy="6289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7800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315685-2E1B-495B-B045-3E62C0A29F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Lock compatible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AA5BA6-0648-47A8-93E8-505BA73094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9A779F-4B8F-4A6A-B1C6-A0D281260D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D49F5-0E1A-44F1-85CA-0B25E33850C8}" type="slidenum">
              <a:rPr lang="th-TH" smtClean="0"/>
              <a:pPr/>
              <a:t>23</a:t>
            </a:fld>
            <a:endParaRPr lang="th-TH"/>
          </a:p>
        </p:txBody>
      </p:sp>
      <p:pic>
        <p:nvPicPr>
          <p:cNvPr id="1026" name="Picture 2" descr="Image result for lock compatibility matrix">
            <a:extLst>
              <a:ext uri="{FF2B5EF4-FFF2-40B4-BE49-F238E27FC236}">
                <a16:creationId xmlns:a16="http://schemas.microsoft.com/office/drawing/2014/main" id="{C2C961FB-CE20-4B5D-911D-A1BEE26837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2597" y="2099322"/>
            <a:ext cx="8526806" cy="3891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81836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19F7C-425C-4B64-9D66-2E753D0535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 of locking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6915D7-990C-4DD7-AE34-22A478380C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FE7F4A-F195-4C54-A86F-BA60B8818E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D49F5-0E1A-44F1-85CA-0B25E33850C8}" type="slidenum">
              <a:rPr lang="th-TH" smtClean="0"/>
              <a:pPr/>
              <a:t>24</a:t>
            </a:fld>
            <a:endParaRPr lang="th-TH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2BB00C-06F0-4CD6-BC07-96E6982A18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9812" y="1367766"/>
            <a:ext cx="7572375" cy="5224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6985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6340A-7B67-4F29-A7E2-6A865D170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EC0589-452B-465E-9675-C41DCFBF3F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7320" y="1360967"/>
            <a:ext cx="3732907" cy="4912186"/>
          </a:xfrm>
        </p:spPr>
        <p:txBody>
          <a:bodyPr/>
          <a:lstStyle/>
          <a:p>
            <a:r>
              <a:rPr lang="en-US" dirty="0"/>
              <a:t>Transaction releases lock too soon.</a:t>
            </a:r>
          </a:p>
          <a:p>
            <a:r>
              <a:rPr lang="en-US" dirty="0"/>
              <a:t>T9 releases lock on </a:t>
            </a:r>
            <a:r>
              <a:rPr lang="en-US" dirty="0" err="1"/>
              <a:t>balx</a:t>
            </a:r>
            <a:r>
              <a:rPr lang="en-US" dirty="0"/>
              <a:t> then lock another data, </a:t>
            </a:r>
            <a:r>
              <a:rPr lang="en-US" dirty="0" err="1"/>
              <a:t>baly</a:t>
            </a:r>
            <a:r>
              <a:rPr lang="en-US" dirty="0"/>
              <a:t>.</a:t>
            </a:r>
            <a:endParaRPr lang="th-T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5A0F13-4172-4EEC-B4AD-F324A6FA8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D49F5-0E1A-44F1-85CA-0B25E33850C8}" type="slidenum">
              <a:rPr lang="th-TH" smtClean="0"/>
              <a:pPr/>
              <a:t>25</a:t>
            </a:fld>
            <a:endParaRPr lang="th-TH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6A0166-1DE3-48B2-83D9-740EF4A4C5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0227" y="536910"/>
            <a:ext cx="7274331" cy="6211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6056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1DEAB-8BBC-4CD3-ACC4-31DEAA6F3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E7BF40-8B2D-4FB3-B8F8-A77B7150C1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7320" y="1360967"/>
            <a:ext cx="2811325" cy="4912186"/>
          </a:xfrm>
        </p:spPr>
        <p:txBody>
          <a:bodyPr/>
          <a:lstStyle/>
          <a:p>
            <a:r>
              <a:rPr lang="en-US" dirty="0"/>
              <a:t>T9 executes before T10</a:t>
            </a:r>
            <a:endParaRPr lang="th-T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2781DE-9128-4660-A526-DDDF4C086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D49F5-0E1A-44F1-85CA-0B25E33850C8}" type="slidenum">
              <a:rPr lang="th-TH" smtClean="0"/>
              <a:pPr/>
              <a:t>26</a:t>
            </a:fld>
            <a:endParaRPr lang="th-TH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E4AEB9-5976-4CBE-B641-51C04973D2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8645" y="398992"/>
            <a:ext cx="8126034" cy="6273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9943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1DEAB-8BBC-4CD3-ACC4-31DEAA6F3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E7BF40-8B2D-4FB3-B8F8-A77B7150C1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7320" y="1360967"/>
            <a:ext cx="2811325" cy="4912186"/>
          </a:xfrm>
        </p:spPr>
        <p:txBody>
          <a:bodyPr/>
          <a:lstStyle/>
          <a:p>
            <a:r>
              <a:rPr lang="en-US" dirty="0"/>
              <a:t>T10 executes before T9</a:t>
            </a:r>
            <a:endParaRPr lang="th-T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2781DE-9128-4660-A526-DDDF4C086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D49F5-0E1A-44F1-85CA-0B25E33850C8}" type="slidenum">
              <a:rPr lang="th-TH" smtClean="0"/>
              <a:pPr/>
              <a:t>27</a:t>
            </a:fld>
            <a:endParaRPr lang="th-TH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9F46B8-B2EF-40C0-8658-AABA3094E2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6420" y="636491"/>
            <a:ext cx="8580244" cy="5746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8671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A61805-ADD3-40B7-8F03-3B8694187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Locking problem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21A417-1EF1-4412-81F7-E2B1D64D77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transaction </a:t>
            </a:r>
            <a:r>
              <a:rPr lang="en-US" b="1" dirty="0"/>
              <a:t>release locks too soon</a:t>
            </a:r>
            <a:r>
              <a:rPr lang="en-US" dirty="0"/>
              <a:t>. It release after executing read/write operations</a:t>
            </a:r>
          </a:p>
          <a:p>
            <a:r>
              <a:rPr lang="en-US" dirty="0"/>
              <a:t>It </a:t>
            </a:r>
            <a:r>
              <a:rPr lang="en-US" b="1" dirty="0"/>
              <a:t>allows</a:t>
            </a:r>
            <a:r>
              <a:rPr lang="en-US" dirty="0"/>
              <a:t> transactions to </a:t>
            </a:r>
            <a:r>
              <a:rPr lang="en-US" b="1" dirty="0"/>
              <a:t>interfere</a:t>
            </a:r>
            <a:r>
              <a:rPr lang="en-US" dirty="0"/>
              <a:t> with one another</a:t>
            </a:r>
          </a:p>
          <a:p>
            <a:r>
              <a:rPr lang="en-US" dirty="0"/>
              <a:t>This results in </a:t>
            </a:r>
            <a:r>
              <a:rPr lang="en-US" b="1" dirty="0"/>
              <a:t>loss</a:t>
            </a:r>
            <a:r>
              <a:rPr lang="en-US" dirty="0"/>
              <a:t> of </a:t>
            </a:r>
            <a:r>
              <a:rPr lang="en-US" b="1" dirty="0"/>
              <a:t>isolation</a:t>
            </a:r>
            <a:r>
              <a:rPr lang="en-US" dirty="0"/>
              <a:t> and </a:t>
            </a:r>
            <a:r>
              <a:rPr lang="en-US" b="1" dirty="0"/>
              <a:t>atomicity</a:t>
            </a:r>
            <a:r>
              <a:rPr lang="en-US" dirty="0"/>
              <a:t>.</a:t>
            </a:r>
            <a:endParaRPr lang="th-T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3623E9-6B09-4335-B99F-B36EE93A67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D49F5-0E1A-44F1-85CA-0B25E33850C8}" type="slidenum">
              <a:rPr lang="th-TH" smtClean="0"/>
              <a:pPr/>
              <a:t>28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3530772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9BF015-0B48-42B3-A4D7-A176BF3B3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Two-phase locking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D662B8-E980-4B17-9CF0-EA3F27E8B1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A transaction handles its locks in </a:t>
            </a:r>
            <a:r>
              <a:rPr lang="en-US" b="1" dirty="0"/>
              <a:t>two distinct, consecutive phases </a:t>
            </a:r>
            <a:r>
              <a:rPr lang="en-US" dirty="0"/>
              <a:t>during the execution</a:t>
            </a:r>
          </a:p>
          <a:p>
            <a:r>
              <a:rPr lang="en-US" dirty="0"/>
              <a:t>Growing phase (Expanding phase)</a:t>
            </a:r>
          </a:p>
          <a:p>
            <a:pPr lvl="1"/>
            <a:r>
              <a:rPr lang="en-US" dirty="0"/>
              <a:t>Transaction must </a:t>
            </a:r>
            <a:r>
              <a:rPr lang="en-US" b="1" dirty="0"/>
              <a:t>acquire a lock before operating </a:t>
            </a:r>
            <a:r>
              <a:rPr lang="en-US" dirty="0"/>
              <a:t>(read/write) on the item.</a:t>
            </a:r>
          </a:p>
          <a:p>
            <a:pPr lvl="1"/>
            <a:r>
              <a:rPr lang="en-US" dirty="0"/>
              <a:t>Locks are acquired and </a:t>
            </a:r>
            <a:r>
              <a:rPr lang="en-US" b="1" dirty="0"/>
              <a:t>no locks are released </a:t>
            </a:r>
            <a:r>
              <a:rPr lang="en-US" dirty="0"/>
              <a:t>(the number of locks can only increase).</a:t>
            </a:r>
          </a:p>
          <a:p>
            <a:pPr lvl="1"/>
            <a:r>
              <a:rPr lang="en-US" dirty="0"/>
              <a:t>All locks may not be obtained at the same time.</a:t>
            </a:r>
          </a:p>
          <a:p>
            <a:pPr lvl="1"/>
            <a:r>
              <a:rPr lang="en-US" dirty="0"/>
              <a:t>Transaction acquires some locks, does some processing, and goes on to acquire additional locks as needed</a:t>
            </a:r>
          </a:p>
          <a:p>
            <a:r>
              <a:rPr lang="en-US" dirty="0"/>
              <a:t>Shrinking phase (Contracting phase)</a:t>
            </a:r>
          </a:p>
          <a:p>
            <a:pPr lvl="1"/>
            <a:r>
              <a:rPr lang="en-US" dirty="0"/>
              <a:t>Locks are released and no locks are acquired.</a:t>
            </a:r>
          </a:p>
          <a:p>
            <a:pPr lvl="1"/>
            <a:r>
              <a:rPr lang="en-US" dirty="0"/>
              <a:t>Never acquire a lock after a lock has been released.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20DC22-C42B-459D-9A69-47EA72CF69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D49F5-0E1A-44F1-85CA-0B25E33850C8}" type="slidenum">
              <a:rPr lang="th-TH" smtClean="0"/>
              <a:pPr/>
              <a:t>29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6913963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C7F52-5E84-4DBE-A3F9-6AA73FEB5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Transaction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1B4136-706F-431A-86FA-4E1171B13F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All</a:t>
            </a:r>
            <a:r>
              <a:rPr lang="en-US" dirty="0"/>
              <a:t> operations will </a:t>
            </a:r>
            <a:r>
              <a:rPr lang="en-US" b="1" dirty="0"/>
              <a:t>happen</a:t>
            </a:r>
            <a:r>
              <a:rPr lang="en-US" dirty="0"/>
              <a:t>, or </a:t>
            </a:r>
            <a:r>
              <a:rPr lang="en-US" b="1" dirty="0"/>
              <a:t>nothing happen</a:t>
            </a:r>
            <a:r>
              <a:rPr lang="en-US" dirty="0"/>
              <a:t>.</a:t>
            </a:r>
          </a:p>
          <a:p>
            <a:r>
              <a:rPr lang="en-US" dirty="0"/>
              <a:t>Transactions in a database environment have three main purposes</a:t>
            </a:r>
          </a:p>
          <a:p>
            <a:pPr lvl="1"/>
            <a:r>
              <a:rPr lang="en-US" dirty="0"/>
              <a:t>To provide </a:t>
            </a:r>
            <a:r>
              <a:rPr lang="en-US" b="1" dirty="0"/>
              <a:t>reliable</a:t>
            </a:r>
            <a:r>
              <a:rPr lang="en-US" dirty="0"/>
              <a:t> units of work that allow recovery from failures</a:t>
            </a:r>
          </a:p>
          <a:p>
            <a:pPr lvl="1"/>
            <a:r>
              <a:rPr lang="en-US" dirty="0"/>
              <a:t>To keep a database </a:t>
            </a:r>
            <a:r>
              <a:rPr lang="en-US" b="1" dirty="0"/>
              <a:t>consistent</a:t>
            </a:r>
            <a:r>
              <a:rPr lang="en-US" dirty="0"/>
              <a:t> even in cases of system failure.</a:t>
            </a:r>
          </a:p>
          <a:p>
            <a:pPr lvl="1"/>
            <a:r>
              <a:rPr lang="en-US" dirty="0"/>
              <a:t>To provide </a:t>
            </a:r>
            <a:r>
              <a:rPr lang="en-US" b="1" dirty="0"/>
              <a:t>isolation</a:t>
            </a:r>
            <a:r>
              <a:rPr lang="en-US" dirty="0"/>
              <a:t> between programs accessing a database concurrently.</a:t>
            </a:r>
            <a:endParaRPr lang="th-T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0E4E59-1DF3-44A5-906B-B391F9EB8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D49F5-0E1A-44F1-85CA-0B25E33850C8}" type="slidenum">
              <a:rPr lang="th-TH" smtClean="0"/>
              <a:pPr/>
              <a:t>3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0222780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7B78A1-489B-4747-A678-82E3800129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Preventing the lost update problem using 2PL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F453DF-0C71-426C-BA8A-71DA2B2524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6B810C-DF35-477B-B337-962A9190FB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D49F5-0E1A-44F1-85CA-0B25E33850C8}" type="slidenum">
              <a:rPr lang="th-TH" smtClean="0"/>
              <a:pPr/>
              <a:t>30</a:t>
            </a:fld>
            <a:endParaRPr lang="th-TH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2F22AE-CEDD-4D3D-946F-ECB6177EF8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636" y="2264142"/>
            <a:ext cx="10457143" cy="36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0097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4C1CE3-EF41-4234-BB6A-68601E130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Preventing the lost update problem using 2PL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D81349-38EE-4268-B2A1-E39A79BB02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C978CF-89A1-411A-96B7-BA954FF846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D49F5-0E1A-44F1-85CA-0B25E33850C8}" type="slidenum">
              <a:rPr lang="th-TH" smtClean="0"/>
              <a:pPr/>
              <a:t>31</a:t>
            </a:fld>
            <a:endParaRPr lang="th-TH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EB7C16-1759-447C-9EB3-46A7C6AEB9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5156" y="2069434"/>
            <a:ext cx="10209524" cy="40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4156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110787-BCDA-42DF-95F6-99733FE909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Preventing uncommitted dependency problem using 2PL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8F8988-0342-43BB-B17C-10255E5BB1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0CACEE-C08B-48A3-B75A-79DA0B0160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D49F5-0E1A-44F1-85CA-0B25E33850C8}" type="slidenum">
              <a:rPr lang="th-TH" smtClean="0"/>
              <a:pPr/>
              <a:t>32</a:t>
            </a:fld>
            <a:endParaRPr lang="th-TH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5C3A01-D0D3-4859-B6BD-36225588DB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2255" y="1948017"/>
            <a:ext cx="10161905" cy="39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8314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BAB3FB-A786-469F-9E63-D6B876917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Preventing uncommitted dependency problem using 2PL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6DB3F2-F16F-4B76-A68F-28A076CF74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112DF3-747E-4007-BA02-1B5037264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D49F5-0E1A-44F1-85CA-0B25E33850C8}" type="slidenum">
              <a:rPr lang="th-TH" smtClean="0"/>
              <a:pPr/>
              <a:t>33</a:t>
            </a:fld>
            <a:endParaRPr lang="th-TH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D5CE8D-589A-4027-9867-8A7FEE5905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442" y="1692201"/>
            <a:ext cx="10895238" cy="45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3533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F93F6-B91C-4D7B-9CC6-C2FCA4AAD1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Preventing inconsistent analysis problem using 2PL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D70918-1234-4449-8360-96131C5FA4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8F9E3D-8C20-42F9-AAEA-7E836A28E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D49F5-0E1A-44F1-85CA-0B25E33850C8}" type="slidenum">
              <a:rPr lang="th-TH" smtClean="0"/>
              <a:pPr/>
              <a:t>34</a:t>
            </a:fld>
            <a:endParaRPr lang="th-TH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4239AF-BD68-4630-9ED2-4E9E12D66A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7428" y="2255572"/>
            <a:ext cx="9657143" cy="36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2060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4110CB-4910-4604-903D-5CF79FC04F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Preventing inconsistent analysis problem using 2PL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00C6A5-9183-4951-B567-3A6DDD62EF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162C9A-089D-4AE0-8494-39E49FE26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D49F5-0E1A-44F1-85CA-0B25E33850C8}" type="slidenum">
              <a:rPr lang="th-TH" smtClean="0"/>
              <a:pPr/>
              <a:t>35</a:t>
            </a:fld>
            <a:endParaRPr lang="th-TH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D839F1-E5B5-4272-AB68-F84F3BC021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0127" y="1120894"/>
            <a:ext cx="9011746" cy="5627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5475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92811-3640-4436-A942-34C55A37D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Cascading rollback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BB1812-3707-4870-A695-E2EF9315FF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F8C133-983D-4118-9A8D-A48FAA355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D49F5-0E1A-44F1-85CA-0B25E33850C8}" type="slidenum">
              <a:rPr lang="th-TH" smtClean="0"/>
              <a:pPr/>
              <a:t>36</a:t>
            </a:fld>
            <a:endParaRPr lang="th-TH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B04215-E5F3-4932-BDF0-9196AE93C5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9391" y="1085797"/>
            <a:ext cx="8133217" cy="5506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752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B52B1-9FC2-439B-B0D2-0FE8C699D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Cascading rollback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118FA8-BBC2-4D20-BCCF-6B97A2A181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Problems can occur with interpretation of when locks can be released.</a:t>
            </a:r>
          </a:p>
          <a:p>
            <a:r>
              <a:rPr lang="en-US" dirty="0"/>
              <a:t>Cascading rollback occurs when a transaction (</a:t>
            </a:r>
            <a:r>
              <a:rPr lang="en-US" dirty="0" err="1"/>
              <a:t>Ti</a:t>
            </a:r>
            <a:r>
              <a:rPr lang="en-US" dirty="0"/>
              <a:t>) causes a failure and a rollback must be performed.</a:t>
            </a:r>
          </a:p>
          <a:p>
            <a:r>
              <a:rPr lang="en-US" dirty="0"/>
              <a:t>Other transactions dependent on </a:t>
            </a:r>
            <a:r>
              <a:rPr lang="en-US" dirty="0" err="1"/>
              <a:t>Ti’s</a:t>
            </a:r>
            <a:r>
              <a:rPr lang="en-US" dirty="0"/>
              <a:t> actions must also be rollbacked due to </a:t>
            </a:r>
            <a:r>
              <a:rPr lang="en-US" dirty="0" err="1"/>
              <a:t>Ti’s</a:t>
            </a:r>
            <a:r>
              <a:rPr lang="en-US" dirty="0"/>
              <a:t> failure.</a:t>
            </a:r>
            <a:endParaRPr lang="th-T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1EAD08-C9B2-4430-A707-06A2E86B85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D49F5-0E1A-44F1-85CA-0B25E33850C8}" type="slidenum">
              <a:rPr lang="th-TH" smtClean="0"/>
              <a:pPr/>
              <a:t>37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50296184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F9EFF6-8AF9-496E-9970-5662EFA5B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Preventing cascading rollback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CF5D0C-D9F2-48EA-B572-9F0F400001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Strict two-phase locking (S2PL)</a:t>
            </a:r>
          </a:p>
          <a:p>
            <a:pPr lvl="1"/>
            <a:r>
              <a:rPr lang="en-US" dirty="0"/>
              <a:t>Exclusive lock is released only after a transaction has ended (commit or rollback).</a:t>
            </a:r>
          </a:p>
          <a:p>
            <a:pPr lvl="1"/>
            <a:r>
              <a:rPr lang="en-US" dirty="0"/>
              <a:t>Shared lock is released regularly during phase 2.</a:t>
            </a:r>
          </a:p>
          <a:p>
            <a:r>
              <a:rPr lang="en-US" dirty="0"/>
              <a:t>Strong strict two-phase locking (SS2PL) or rigorous 2PL</a:t>
            </a:r>
          </a:p>
          <a:p>
            <a:pPr lvl="1"/>
            <a:r>
              <a:rPr lang="en-US" dirty="0"/>
              <a:t>Both exclusive lock and share lock are released after a transaction has ended (commit or rollback).</a:t>
            </a:r>
            <a:endParaRPr lang="th-T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551EA6-F5F1-4C67-9FC2-3BE210F2A9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D49F5-0E1A-44F1-85CA-0B25E33850C8}" type="slidenum">
              <a:rPr lang="th-TH" smtClean="0"/>
              <a:pPr/>
              <a:t>38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45802329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14304-ACDF-47FC-B87F-44ADD0B9A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Deadlock problems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EB720-E053-47A4-9A61-33D08C66B6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F370A7-04F0-4C4C-9EDE-3E9D1EB06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D49F5-0E1A-44F1-85CA-0B25E33850C8}" type="slidenum">
              <a:rPr lang="th-TH" smtClean="0"/>
              <a:pPr/>
              <a:t>39</a:t>
            </a:fld>
            <a:endParaRPr lang="th-TH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8D56A1-15BA-4F96-ADCA-7301BB29D5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5047" y="1602062"/>
            <a:ext cx="9361905" cy="47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0016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9FF11-6398-4E6B-B804-5B10AE0F9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Properties of transactions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C7B228-C59C-4CDC-8EA3-AF9ABA3A5C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Properties of database transactions (ACID) consist of </a:t>
            </a:r>
          </a:p>
          <a:p>
            <a:pPr lvl="1"/>
            <a:r>
              <a:rPr lang="en-US" dirty="0"/>
              <a:t>Atomicity</a:t>
            </a:r>
          </a:p>
          <a:p>
            <a:pPr lvl="1"/>
            <a:r>
              <a:rPr lang="en-US" dirty="0"/>
              <a:t>Consistency</a:t>
            </a:r>
          </a:p>
          <a:p>
            <a:pPr lvl="1"/>
            <a:r>
              <a:rPr lang="en-US" dirty="0"/>
              <a:t>Isolation</a:t>
            </a:r>
          </a:p>
          <a:p>
            <a:pPr lvl="1"/>
            <a:r>
              <a:rPr lang="en-US" dirty="0"/>
              <a:t>Durability</a:t>
            </a:r>
          </a:p>
          <a:p>
            <a:r>
              <a:rPr lang="en-US" dirty="0"/>
              <a:t>All transactions must satisfy the ACID properties.</a:t>
            </a:r>
          </a:p>
          <a:p>
            <a:endParaRPr lang="th-T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77F870-94D6-4CFB-BC16-6E53E95CD1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D49F5-0E1A-44F1-85CA-0B25E33850C8}" type="slidenum">
              <a:rPr lang="th-TH" smtClean="0"/>
              <a:pPr/>
              <a:t>4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91430873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8CABE-2FB2-437D-A576-693EDB7C8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Deadlock problems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F01232-8CDA-4B09-BD63-4A190ABE2E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Two (or more) </a:t>
            </a:r>
            <a:r>
              <a:rPr lang="en-US" b="1" dirty="0"/>
              <a:t>transactions wait for locks </a:t>
            </a:r>
            <a:r>
              <a:rPr lang="en-US" dirty="0"/>
              <a:t>on items to be released that are held by the other transactions</a:t>
            </a:r>
          </a:p>
          <a:p>
            <a:r>
              <a:rPr lang="en-US" dirty="0"/>
              <a:t>This is a problem of using two-phase locking, which applies to all locking-based schemes</a:t>
            </a:r>
          </a:p>
          <a:p>
            <a:r>
              <a:rPr lang="en-US" dirty="0"/>
              <a:t>When deadlock occurs, the </a:t>
            </a:r>
            <a:r>
              <a:rPr lang="en-US" b="1" dirty="0"/>
              <a:t>applications involved cannot resolve </a:t>
            </a:r>
            <a:r>
              <a:rPr lang="en-US" dirty="0"/>
              <a:t>the problem.</a:t>
            </a:r>
          </a:p>
          <a:p>
            <a:r>
              <a:rPr lang="en-US" dirty="0"/>
              <a:t>The DBMS has to </a:t>
            </a:r>
            <a:r>
              <a:rPr lang="en-US" b="1" dirty="0"/>
              <a:t>recognize</a:t>
            </a:r>
            <a:r>
              <a:rPr lang="en-US" dirty="0"/>
              <a:t> the deadlock and </a:t>
            </a:r>
            <a:r>
              <a:rPr lang="en-US" b="1" dirty="0"/>
              <a:t>break</a:t>
            </a:r>
            <a:r>
              <a:rPr lang="en-US" dirty="0"/>
              <a:t> the </a:t>
            </a:r>
            <a:r>
              <a:rPr lang="en-US" b="1" dirty="0"/>
              <a:t>deadlock</a:t>
            </a:r>
            <a:r>
              <a:rPr lang="en-US" dirty="0"/>
              <a:t> in some way.</a:t>
            </a:r>
          </a:p>
          <a:p>
            <a:r>
              <a:rPr lang="en-US" dirty="0"/>
              <a:t>The only way to break deadlock is </a:t>
            </a:r>
            <a:r>
              <a:rPr lang="en-US" b="1" dirty="0"/>
              <a:t>aborting one or more </a:t>
            </a:r>
            <a:r>
              <a:rPr lang="en-US" dirty="0"/>
              <a:t>of transactions (requiring to undoing all the changes made by aborted transactions)</a:t>
            </a:r>
            <a:endParaRPr lang="th-T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F3C38D-4066-4A96-9065-CA66C4BCC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D49F5-0E1A-44F1-85CA-0B25E33850C8}" type="slidenum">
              <a:rPr lang="th-TH" smtClean="0"/>
              <a:pPr/>
              <a:t>40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03689655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E25C12-3027-4F28-8549-1246CBC7D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Livelock</a:t>
            </a:r>
            <a:r>
              <a:rPr lang="en-US" dirty="0"/>
              <a:t> problem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D1588A-5453-40A9-A200-5BD0E65B6E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transaction is left in a wait state indefinitely.</a:t>
            </a:r>
          </a:p>
          <a:p>
            <a:r>
              <a:rPr lang="en-US" dirty="0"/>
              <a:t>DBMS is not in deadlock but a transaction unable to acquire a new locks.</a:t>
            </a:r>
          </a:p>
          <a:p>
            <a:r>
              <a:rPr lang="en-US" dirty="0"/>
              <a:t>Causes of </a:t>
            </a:r>
            <a:r>
              <a:rPr lang="en-US" dirty="0" err="1"/>
              <a:t>livelock</a:t>
            </a:r>
            <a:r>
              <a:rPr lang="en-US" dirty="0"/>
              <a:t> are:</a:t>
            </a:r>
          </a:p>
          <a:p>
            <a:pPr lvl="1"/>
            <a:r>
              <a:rPr lang="en-US" dirty="0"/>
              <a:t>The waiting algorithm is </a:t>
            </a:r>
            <a:r>
              <a:rPr lang="en-US" b="1" dirty="0"/>
              <a:t>unfair</a:t>
            </a:r>
            <a:r>
              <a:rPr lang="en-US" dirty="0"/>
              <a:t> and does not take account of the time that a transaction have been waiting.</a:t>
            </a:r>
          </a:p>
          <a:p>
            <a:pPr lvl="1"/>
            <a:r>
              <a:rPr lang="en-US" b="1" dirty="0"/>
              <a:t>No</a:t>
            </a:r>
            <a:r>
              <a:rPr lang="en-US" dirty="0"/>
              <a:t> transaction </a:t>
            </a:r>
            <a:r>
              <a:rPr lang="en-US" b="1" dirty="0"/>
              <a:t>priority</a:t>
            </a:r>
            <a:r>
              <a:rPr lang="en-US" dirty="0"/>
              <a:t>, such as a first-come-first-served.</a:t>
            </a:r>
            <a:endParaRPr lang="th-T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A34E74-E428-4EFC-A23E-DACC9AAC59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D49F5-0E1A-44F1-85CA-0B25E33850C8}" type="slidenum">
              <a:rPr lang="th-TH" smtClean="0"/>
              <a:pPr/>
              <a:t>41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79337150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0178AE-0861-42C3-BE74-D629879E74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Techniques for handling deadlock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B5179F-E795-41DF-AF44-34CA3A7131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Timeouts</a:t>
            </a:r>
          </a:p>
          <a:p>
            <a:r>
              <a:rPr lang="en-US"/>
              <a:t>Deadlock </a:t>
            </a:r>
            <a:r>
              <a:rPr lang="en-US" dirty="0"/>
              <a:t>prevention</a:t>
            </a:r>
          </a:p>
          <a:p>
            <a:r>
              <a:rPr lang="en-US"/>
              <a:t>Deadlock </a:t>
            </a:r>
            <a:r>
              <a:rPr lang="en-US" dirty="0"/>
              <a:t>detection</a:t>
            </a:r>
            <a:endParaRPr lang="th-T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C51E56-634C-4321-B2CF-B0F27ADA9A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D49F5-0E1A-44F1-85CA-0B25E33850C8}" type="slidenum">
              <a:rPr lang="th-TH" smtClean="0"/>
              <a:pPr/>
              <a:t>42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50150121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581F2-46E8-4421-B525-9F3C530E2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Timeouts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32F82F-C631-45A2-82AB-96BFDC997A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Simple</a:t>
            </a:r>
            <a:r>
              <a:rPr lang="en-US" dirty="0"/>
              <a:t> approach is based on lock timeouts</a:t>
            </a:r>
          </a:p>
          <a:p>
            <a:r>
              <a:rPr lang="en-US" dirty="0"/>
              <a:t>A transaction that requests a lock will </a:t>
            </a:r>
            <a:r>
              <a:rPr lang="en-US" b="1" dirty="0"/>
              <a:t>wait for a system-defined period</a:t>
            </a:r>
            <a:r>
              <a:rPr lang="en-US" dirty="0"/>
              <a:t> of time</a:t>
            </a:r>
          </a:p>
          <a:p>
            <a:r>
              <a:rPr lang="en-US" dirty="0"/>
              <a:t>If the lock has been granted within this period, the lock request times out.</a:t>
            </a:r>
          </a:p>
          <a:p>
            <a:r>
              <a:rPr lang="en-US" dirty="0"/>
              <a:t>A transaction that is not deadlocked can be aborted.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E6BDB7-91C1-4D62-A4F4-65BBF60487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D49F5-0E1A-44F1-85CA-0B25E33850C8}" type="slidenum">
              <a:rPr lang="th-TH" smtClean="0"/>
              <a:pPr/>
              <a:t>43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94641899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F9EFF6-8AF9-496E-9970-5662EFA5B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Deadlock preventing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CF5D0C-D9F2-48EA-B572-9F0F400001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Conservative two-phase locking (C2PL)</a:t>
            </a:r>
          </a:p>
          <a:p>
            <a:pPr lvl="1"/>
            <a:r>
              <a:rPr lang="en-US" dirty="0"/>
              <a:t>C2PL </a:t>
            </a:r>
            <a:r>
              <a:rPr lang="en-US" b="1" dirty="0"/>
              <a:t>obtains all the locks </a:t>
            </a:r>
            <a:r>
              <a:rPr lang="en-US" dirty="0"/>
              <a:t>they need before the transactions </a:t>
            </a:r>
            <a:r>
              <a:rPr lang="en-US" b="1" dirty="0"/>
              <a:t>begin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A transaction that already holds some locks will not block waiting for other locks.</a:t>
            </a:r>
          </a:p>
          <a:p>
            <a:pPr lvl="1"/>
            <a:r>
              <a:rPr lang="en-US" dirty="0"/>
              <a:t>C2PL prevents deadlocks.</a:t>
            </a:r>
          </a:p>
          <a:p>
            <a:r>
              <a:rPr lang="en-US" dirty="0"/>
              <a:t>DBMS looks ahead to see if transaction would cause deadlock and never allows deadlock to occur.</a:t>
            </a:r>
          </a:p>
          <a:p>
            <a:r>
              <a:rPr lang="en-US" dirty="0"/>
              <a:t>Could order transactions using transaction timestamps:</a:t>
            </a:r>
          </a:p>
          <a:p>
            <a:pPr lvl="1"/>
            <a:r>
              <a:rPr lang="en-US" dirty="0"/>
              <a:t>Wait-Die algorithm</a:t>
            </a:r>
          </a:p>
          <a:p>
            <a:pPr lvl="1"/>
            <a:r>
              <a:rPr lang="en-US" dirty="0"/>
              <a:t>Wound-Wait algorithm</a:t>
            </a:r>
            <a:endParaRPr lang="th-T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551EA6-F5F1-4C67-9FC2-3BE210F2A9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D49F5-0E1A-44F1-85CA-0B25E33850C8}" type="slidenum">
              <a:rPr lang="th-TH" smtClean="0"/>
              <a:pPr/>
              <a:t>44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02061165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8F62E-08C1-4FCA-8F1D-A335EA5CA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Deadlock prevention: Wait-Die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A172E9-9F6E-41D8-859B-B2EF6EFAB5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Only an </a:t>
            </a:r>
            <a:r>
              <a:rPr lang="en-US" b="1" dirty="0"/>
              <a:t>older</a:t>
            </a:r>
            <a:r>
              <a:rPr lang="en-US" dirty="0"/>
              <a:t> transaction </a:t>
            </a:r>
            <a:r>
              <a:rPr lang="en-US" b="1" dirty="0"/>
              <a:t>can wait </a:t>
            </a:r>
            <a:r>
              <a:rPr lang="en-US" dirty="0"/>
              <a:t>for younger one, If younger transaction requests lock held by older one </a:t>
            </a:r>
            <a:r>
              <a:rPr lang="en-US" b="1" dirty="0"/>
              <a:t>younger</a:t>
            </a:r>
            <a:r>
              <a:rPr lang="en-US" dirty="0"/>
              <a:t> one is </a:t>
            </a:r>
            <a:r>
              <a:rPr lang="en-US" b="1" dirty="0"/>
              <a:t>aborted</a:t>
            </a:r>
            <a:r>
              <a:rPr lang="en-US" dirty="0"/>
              <a:t> (dies) and restarted with same timestamp.</a:t>
            </a:r>
          </a:p>
          <a:p>
            <a:r>
              <a:rPr lang="en-US" dirty="0"/>
              <a:t>Example: assume that T22, T23, T24 have time-stamps 5, 10 and 15 respectively</a:t>
            </a:r>
          </a:p>
          <a:p>
            <a:pPr lvl="1"/>
            <a:r>
              <a:rPr lang="en-US" dirty="0"/>
              <a:t>If T22 requests a data item held by T23 then T22 will wait.</a:t>
            </a:r>
          </a:p>
          <a:p>
            <a:pPr lvl="1"/>
            <a:r>
              <a:rPr lang="en-US" dirty="0"/>
              <a:t>If T24 requests a data item held by T23 then T24 will be rolled back (die).</a:t>
            </a:r>
            <a:endParaRPr lang="th-T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5D1146-57F4-4CB5-A233-2270B3524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D49F5-0E1A-44F1-85CA-0B25E33850C8}" type="slidenum">
              <a:rPr lang="th-TH" smtClean="0"/>
              <a:pPr/>
              <a:t>45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14990580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41727F-EA48-4ADC-9295-2672DE0A53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Deadlock Prevention :Wound-Wait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893C1E-D292-4118-89D1-0C9917D209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Only a </a:t>
            </a:r>
            <a:r>
              <a:rPr lang="en-US" b="1" dirty="0"/>
              <a:t>younger</a:t>
            </a:r>
            <a:r>
              <a:rPr lang="en-US" dirty="0"/>
              <a:t> transaction can </a:t>
            </a:r>
            <a:r>
              <a:rPr lang="en-US" b="1" dirty="0"/>
              <a:t>wait</a:t>
            </a:r>
            <a:r>
              <a:rPr lang="en-US" dirty="0"/>
              <a:t> for an older one. If </a:t>
            </a:r>
            <a:r>
              <a:rPr lang="en-US" b="1" dirty="0"/>
              <a:t>older</a:t>
            </a:r>
            <a:r>
              <a:rPr lang="en-US" dirty="0"/>
              <a:t> transaction requests lock held by younger one, younger one is aborted (wounded).</a:t>
            </a:r>
          </a:p>
          <a:p>
            <a:r>
              <a:rPr lang="en-US" dirty="0"/>
              <a:t>Example: assume that T22, T23, T24 have time-stamps 5, 10 and 15 respectively .</a:t>
            </a:r>
          </a:p>
          <a:p>
            <a:pPr lvl="1"/>
            <a:r>
              <a:rPr lang="en-US" dirty="0"/>
              <a:t>If T22 requests a data item held by T23 then data item will be stolen from T23 and T23 will be rolled back.</a:t>
            </a:r>
          </a:p>
          <a:p>
            <a:pPr lvl="1"/>
            <a:r>
              <a:rPr lang="en-US" dirty="0"/>
              <a:t>If T24 requests a data item held by T23 then T24 will wait.</a:t>
            </a:r>
            <a:endParaRPr lang="th-T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991C7E-C04D-41E8-8ECA-025524523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D49F5-0E1A-44F1-85CA-0B25E33850C8}" type="slidenum">
              <a:rPr lang="th-TH" smtClean="0"/>
              <a:pPr/>
              <a:t>46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61857454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ECB383-91D4-4FA8-869A-F59C1A2D11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Deadlock detection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868F25-42CA-46FC-9D4B-14CBBF767C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DBMS </a:t>
            </a:r>
            <a:r>
              <a:rPr lang="en-US" b="1" dirty="0"/>
              <a:t>allows deadlock to occur </a:t>
            </a:r>
            <a:r>
              <a:rPr lang="en-US" dirty="0"/>
              <a:t>but recognizes it and breaks it.</a:t>
            </a:r>
          </a:p>
          <a:p>
            <a:r>
              <a:rPr lang="en-US" dirty="0"/>
              <a:t>Deadlock detection is handled by a wait-for graph (WFG)</a:t>
            </a:r>
          </a:p>
          <a:p>
            <a:pPr lvl="1"/>
            <a:r>
              <a:rPr lang="en-US" dirty="0"/>
              <a:t>Transaction </a:t>
            </a:r>
            <a:r>
              <a:rPr lang="en-US" dirty="0" err="1"/>
              <a:t>Ti</a:t>
            </a:r>
            <a:r>
              <a:rPr lang="en-US" dirty="0"/>
              <a:t> is dependent on </a:t>
            </a:r>
            <a:r>
              <a:rPr lang="en-US" dirty="0" err="1"/>
              <a:t>Tj</a:t>
            </a:r>
            <a:r>
              <a:rPr lang="en-US" dirty="0"/>
              <a:t> if </a:t>
            </a:r>
            <a:r>
              <a:rPr lang="en-US" dirty="0" err="1"/>
              <a:t>Tj</a:t>
            </a:r>
            <a:r>
              <a:rPr lang="en-US" dirty="0"/>
              <a:t> hold the lock on a data that </a:t>
            </a:r>
            <a:r>
              <a:rPr lang="en-US" dirty="0" err="1"/>
              <a:t>Ti</a:t>
            </a:r>
            <a:r>
              <a:rPr lang="en-US" dirty="0"/>
              <a:t> is waiting for.</a:t>
            </a:r>
          </a:p>
          <a:p>
            <a:pPr lvl="1"/>
            <a:r>
              <a:rPr lang="en-US" dirty="0"/>
              <a:t>If the WFG contains a cycle, the deadlock is detected.</a:t>
            </a:r>
          </a:p>
          <a:p>
            <a:r>
              <a:rPr lang="en-US" dirty="0"/>
              <a:t>Deadlock detection algorithm generates the WFG at regular intervals.</a:t>
            </a:r>
          </a:p>
          <a:p>
            <a:pPr lvl="1"/>
            <a:r>
              <a:rPr lang="en-US" dirty="0"/>
              <a:t>Small interval will add more overhead.</a:t>
            </a:r>
          </a:p>
          <a:p>
            <a:pPr lvl="1"/>
            <a:r>
              <a:rPr lang="en-US" dirty="0"/>
              <a:t>Large interval may not be detected for a long period.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BA4717-ED30-4288-9A6B-6AA62E120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D49F5-0E1A-44F1-85CA-0B25E33850C8}" type="slidenum">
              <a:rPr lang="th-TH" smtClean="0"/>
              <a:pPr/>
              <a:t>47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86437239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5F806C-8732-45D8-BBC1-CD57AE01E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Recovery from deadlock detection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DFB781-6A96-4BFE-B97B-490ACF70F3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Once a deadlock is detected, the DBMS needs to abort it and needs to be a way to recovery the aborted transactions.</a:t>
            </a:r>
          </a:p>
          <a:p>
            <a:pPr lvl="1"/>
            <a:r>
              <a:rPr lang="en-US" dirty="0"/>
              <a:t>Which transaction will be aborted?</a:t>
            </a:r>
          </a:p>
          <a:p>
            <a:pPr lvl="1"/>
            <a:r>
              <a:rPr lang="en-US" dirty="0"/>
              <a:t>How far to roll the transaction back?</a:t>
            </a:r>
          </a:p>
          <a:p>
            <a:pPr lvl="1"/>
            <a:r>
              <a:rPr lang="en-US" dirty="0"/>
              <a:t>Is there starving transaction?</a:t>
            </a:r>
          </a:p>
          <a:p>
            <a:r>
              <a:rPr lang="en-US" dirty="0"/>
              <a:t>The transactions that incur the minimum costs should be aborted</a:t>
            </a:r>
          </a:p>
          <a:p>
            <a:pPr lvl="1"/>
            <a:r>
              <a:rPr lang="en-US" dirty="0"/>
              <a:t>How long the transaction has been running?</a:t>
            </a:r>
          </a:p>
          <a:p>
            <a:pPr lvl="1"/>
            <a:r>
              <a:rPr lang="en-US" dirty="0"/>
              <a:t>How many data have been updated?</a:t>
            </a:r>
          </a:p>
          <a:p>
            <a:pPr lvl="1"/>
            <a:r>
              <a:rPr lang="en-US" dirty="0"/>
              <a:t>How many data will be updated?</a:t>
            </a:r>
            <a:endParaRPr lang="th-T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A2397B-BB77-4B3A-A52C-2C68736A0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D49F5-0E1A-44F1-85CA-0B25E33850C8}" type="slidenum">
              <a:rPr lang="th-TH" smtClean="0"/>
              <a:pPr/>
              <a:t>48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38016557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8337FD-DD53-4417-8A65-B1192599D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Timestamping methods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4BC2EE-648B-44DF-B13D-B0E02955DA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Assumptions</a:t>
            </a:r>
          </a:p>
          <a:p>
            <a:pPr lvl="1"/>
            <a:r>
              <a:rPr lang="en-US" dirty="0"/>
              <a:t>Every timestamp value is </a:t>
            </a:r>
            <a:r>
              <a:rPr lang="en-US" b="1" dirty="0"/>
              <a:t>unique</a:t>
            </a:r>
            <a:r>
              <a:rPr lang="en-US" dirty="0"/>
              <a:t> and accurately represents an instant in time.</a:t>
            </a:r>
          </a:p>
          <a:p>
            <a:pPr lvl="1"/>
            <a:r>
              <a:rPr lang="en-US" dirty="0"/>
              <a:t>No two timestamps can be the same.</a:t>
            </a:r>
          </a:p>
          <a:p>
            <a:pPr lvl="1"/>
            <a:r>
              <a:rPr lang="en-US" dirty="0"/>
              <a:t>A higher-valued timestamp occurs later in time than a lower-valued timestamp.</a:t>
            </a:r>
          </a:p>
          <a:p>
            <a:r>
              <a:rPr lang="en-US" dirty="0"/>
              <a:t>Generating a timestamp</a:t>
            </a:r>
          </a:p>
          <a:p>
            <a:pPr lvl="1"/>
            <a:r>
              <a:rPr lang="en-US" dirty="0"/>
              <a:t>Use the value of the </a:t>
            </a:r>
            <a:r>
              <a:rPr lang="en-US" b="1" dirty="0"/>
              <a:t>system's clock </a:t>
            </a:r>
            <a:r>
              <a:rPr lang="en-US" dirty="0"/>
              <a:t>at the start of a transaction as the timestamp.</a:t>
            </a:r>
          </a:p>
          <a:p>
            <a:pPr lvl="1"/>
            <a:r>
              <a:rPr lang="en-US" dirty="0"/>
              <a:t>Use a thread-safe </a:t>
            </a:r>
            <a:r>
              <a:rPr lang="en-US" b="1" dirty="0"/>
              <a:t>shared counter </a:t>
            </a:r>
            <a:r>
              <a:rPr lang="en-US" dirty="0"/>
              <a:t>that is incremented at the start of a transaction as the timestamp.</a:t>
            </a:r>
          </a:p>
          <a:p>
            <a:pPr lvl="1"/>
            <a:r>
              <a:rPr lang="en-US" dirty="0"/>
              <a:t>A combination of the above two methods.</a:t>
            </a:r>
            <a:endParaRPr lang="th-T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6F0F4F-BED8-4A8F-BD9B-5665E23A4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D49F5-0E1A-44F1-85CA-0B25E33850C8}" type="slidenum">
              <a:rPr lang="th-TH" smtClean="0"/>
              <a:pPr/>
              <a:t>49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0414964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B96B16-BAE4-40B5-851B-38D9869B9E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Properties of transactions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D8F4B8-94F6-4192-8ABE-77357308A4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Atomicity</a:t>
            </a:r>
          </a:p>
          <a:p>
            <a:pPr lvl="1"/>
            <a:r>
              <a:rPr lang="en-US" dirty="0"/>
              <a:t>A transaction composed of </a:t>
            </a:r>
            <a:r>
              <a:rPr lang="en-US" b="1" dirty="0"/>
              <a:t>multiple statements </a:t>
            </a:r>
            <a:r>
              <a:rPr lang="en-US" dirty="0"/>
              <a:t>is treated as </a:t>
            </a:r>
            <a:r>
              <a:rPr lang="en-US" b="1" dirty="0"/>
              <a:t>single unit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A transaction must be </a:t>
            </a:r>
            <a:r>
              <a:rPr lang="en-US" b="1" dirty="0"/>
              <a:t>fully complete</a:t>
            </a:r>
            <a:r>
              <a:rPr lang="en-US" dirty="0"/>
              <a:t>, </a:t>
            </a:r>
            <a:r>
              <a:rPr lang="en-US" b="1" dirty="0"/>
              <a:t>committed</a:t>
            </a:r>
            <a:r>
              <a:rPr lang="en-US" dirty="0"/>
              <a:t> or </a:t>
            </a:r>
            <a:r>
              <a:rPr lang="en-US" b="1" dirty="0"/>
              <a:t>rolled back</a:t>
            </a:r>
            <a:r>
              <a:rPr lang="en-US" dirty="0"/>
              <a:t>.</a:t>
            </a:r>
          </a:p>
          <a:p>
            <a:r>
              <a:rPr lang="en-US" dirty="0"/>
              <a:t>Consistency</a:t>
            </a:r>
          </a:p>
          <a:p>
            <a:pPr lvl="1"/>
            <a:r>
              <a:rPr lang="en-US" dirty="0"/>
              <a:t>Any data written to the database must be </a:t>
            </a:r>
            <a:r>
              <a:rPr lang="en-US" b="1" dirty="0"/>
              <a:t>valid</a:t>
            </a:r>
            <a:r>
              <a:rPr lang="en-US" dirty="0"/>
              <a:t> according to all defined rules.</a:t>
            </a:r>
          </a:p>
          <a:p>
            <a:pPr lvl="1"/>
            <a:r>
              <a:rPr lang="en-US" dirty="0"/>
              <a:t>A transaction </a:t>
            </a:r>
            <a:r>
              <a:rPr lang="en-US" b="1" dirty="0"/>
              <a:t>transforms database </a:t>
            </a:r>
            <a:r>
              <a:rPr lang="en-US" dirty="0"/>
              <a:t>from one consistent state to another consistent state.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B09282-572F-4F9D-8FB8-59B773FA7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D49F5-0E1A-44F1-85CA-0B25E33850C8}" type="slidenum">
              <a:rPr lang="th-TH" smtClean="0"/>
              <a:pPr/>
              <a:t>5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57202057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835EE-A2AC-4653-AE68-771B2C011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Timestamping methods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2B6224-E4CA-4D57-A2FD-F2B9A41AD3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Symbols</a:t>
            </a:r>
          </a:p>
          <a:p>
            <a:pPr lvl="1"/>
            <a:r>
              <a:rPr lang="en-US" dirty="0"/>
              <a:t>The timestamp of transaction </a:t>
            </a:r>
            <a:r>
              <a:rPr lang="en-US" dirty="0" err="1"/>
              <a:t>Ti</a:t>
            </a:r>
            <a:r>
              <a:rPr lang="en-US" dirty="0"/>
              <a:t> is denoted as TS(</a:t>
            </a:r>
            <a:r>
              <a:rPr lang="en-US" dirty="0" err="1"/>
              <a:t>Ti</a:t>
            </a:r>
            <a:r>
              <a:rPr lang="en-US" dirty="0"/>
              <a:t>).</a:t>
            </a:r>
          </a:p>
          <a:p>
            <a:pPr lvl="1"/>
            <a:r>
              <a:rPr lang="en-US" dirty="0"/>
              <a:t>Read time-stamp of data-item X is denoted by R-timestamp(X).</a:t>
            </a:r>
          </a:p>
          <a:p>
            <a:pPr lvl="1"/>
            <a:r>
              <a:rPr lang="en-US" dirty="0"/>
              <a:t>Write time-stamp of data-item X is denoted by W-timestamp(X).</a:t>
            </a:r>
          </a:p>
          <a:p>
            <a:r>
              <a:rPr lang="en-US" dirty="0"/>
              <a:t>Transaction </a:t>
            </a:r>
            <a:r>
              <a:rPr lang="en-US" dirty="0" err="1"/>
              <a:t>Ti</a:t>
            </a:r>
            <a:r>
              <a:rPr lang="en-US" dirty="0"/>
              <a:t> will be aborted if</a:t>
            </a:r>
          </a:p>
          <a:p>
            <a:pPr lvl="1"/>
            <a:r>
              <a:rPr lang="en-US" dirty="0"/>
              <a:t>a transaction </a:t>
            </a:r>
            <a:r>
              <a:rPr lang="en-US" dirty="0" err="1"/>
              <a:t>Ti</a:t>
            </a:r>
            <a:r>
              <a:rPr lang="en-US" dirty="0"/>
              <a:t> issues a read(X) operation and TS(</a:t>
            </a:r>
            <a:r>
              <a:rPr lang="en-US" dirty="0" err="1"/>
              <a:t>Ti</a:t>
            </a:r>
            <a:r>
              <a:rPr lang="en-US" dirty="0"/>
              <a:t>) &lt; W-timestamp(X)</a:t>
            </a:r>
          </a:p>
          <a:p>
            <a:pPr lvl="1"/>
            <a:r>
              <a:rPr lang="en-US" dirty="0"/>
              <a:t>a transaction </a:t>
            </a:r>
            <a:r>
              <a:rPr lang="en-US" dirty="0" err="1"/>
              <a:t>Ti</a:t>
            </a:r>
            <a:r>
              <a:rPr lang="en-US" dirty="0"/>
              <a:t> issues a write(X) operation and</a:t>
            </a:r>
          </a:p>
          <a:p>
            <a:pPr lvl="2"/>
            <a:r>
              <a:rPr lang="en-US" dirty="0"/>
              <a:t>TS(</a:t>
            </a:r>
            <a:r>
              <a:rPr lang="en-US" dirty="0" err="1"/>
              <a:t>Ti</a:t>
            </a:r>
            <a:r>
              <a:rPr lang="en-US" dirty="0"/>
              <a:t>) &lt; R-timestamp(X)</a:t>
            </a:r>
          </a:p>
          <a:p>
            <a:pPr lvl="2"/>
            <a:r>
              <a:rPr lang="en-US" dirty="0"/>
              <a:t>TS(</a:t>
            </a:r>
            <a:r>
              <a:rPr lang="en-US" dirty="0" err="1"/>
              <a:t>Ti</a:t>
            </a:r>
            <a:r>
              <a:rPr lang="en-US" dirty="0"/>
              <a:t>) &lt; W-timestamp(X)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CACEF5-15CF-4F89-B473-62CB37CD40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D49F5-0E1A-44F1-85CA-0B25E33850C8}" type="slidenum">
              <a:rPr lang="th-TH" smtClean="0"/>
              <a:pPr/>
              <a:t>50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84662765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68247-133C-48EF-8ABC-28EA65C243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Optimistic techniques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82B9B5-6A1F-442B-AE0F-219D03F29E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Based on assumption that </a:t>
            </a:r>
            <a:r>
              <a:rPr lang="en-US" b="1" dirty="0"/>
              <a:t>conflict is rare </a:t>
            </a:r>
            <a:r>
              <a:rPr lang="en-US" dirty="0"/>
              <a:t>and </a:t>
            </a:r>
            <a:r>
              <a:rPr lang="en-US" b="1" dirty="0"/>
              <a:t>more efficient </a:t>
            </a:r>
            <a:r>
              <a:rPr lang="en-US" dirty="0"/>
              <a:t>to let transactions proceed without delays to ensure serializability.</a:t>
            </a:r>
          </a:p>
          <a:p>
            <a:r>
              <a:rPr lang="en-US" b="1" dirty="0"/>
              <a:t>At commit</a:t>
            </a:r>
            <a:r>
              <a:rPr lang="en-US" dirty="0"/>
              <a:t>, </a:t>
            </a:r>
            <a:r>
              <a:rPr lang="en-US" b="1" dirty="0"/>
              <a:t>check</a:t>
            </a:r>
            <a:r>
              <a:rPr lang="en-US" dirty="0"/>
              <a:t> is made to determine whether </a:t>
            </a:r>
            <a:r>
              <a:rPr lang="en-US" b="1" dirty="0"/>
              <a:t>conflict</a:t>
            </a:r>
            <a:r>
              <a:rPr lang="en-US" dirty="0"/>
              <a:t> has occurred.</a:t>
            </a:r>
          </a:p>
          <a:p>
            <a:r>
              <a:rPr lang="en-US" dirty="0"/>
              <a:t>If there is a </a:t>
            </a:r>
            <a:r>
              <a:rPr lang="en-US" b="1" dirty="0"/>
              <a:t>conflict</a:t>
            </a:r>
            <a:r>
              <a:rPr lang="en-US" dirty="0"/>
              <a:t>, transaction must be </a:t>
            </a:r>
            <a:r>
              <a:rPr lang="en-US" b="1" dirty="0"/>
              <a:t>rolled back </a:t>
            </a:r>
            <a:r>
              <a:rPr lang="en-US" dirty="0"/>
              <a:t>and restarted.</a:t>
            </a:r>
          </a:p>
          <a:p>
            <a:r>
              <a:rPr lang="en-US" dirty="0"/>
              <a:t>Potentially allows </a:t>
            </a:r>
            <a:r>
              <a:rPr lang="en-US" b="1" dirty="0"/>
              <a:t>greater concurrency </a:t>
            </a:r>
            <a:r>
              <a:rPr lang="en-US" dirty="0"/>
              <a:t>than traditional protocols.</a:t>
            </a:r>
            <a:endParaRPr lang="th-T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957213-E5B0-4734-869A-0ADC178542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D49F5-0E1A-44F1-85CA-0B25E33850C8}" type="slidenum">
              <a:rPr lang="th-TH" smtClean="0"/>
              <a:pPr/>
              <a:t>51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72232965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F73729-1875-480C-9884-CA2BE6DCA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 phases for an optimistic concurrency control protocol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07DA59-89A0-47B2-8F9C-D7ED9287EF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Read phase</a:t>
            </a:r>
          </a:p>
          <a:p>
            <a:pPr lvl="1"/>
            <a:r>
              <a:rPr lang="en-US" dirty="0"/>
              <a:t>A transaction reads the values of all data to local variables.</a:t>
            </a:r>
          </a:p>
          <a:p>
            <a:pPr lvl="1"/>
            <a:r>
              <a:rPr lang="en-US" dirty="0"/>
              <a:t>Updates are applied to a local copy.</a:t>
            </a:r>
          </a:p>
          <a:p>
            <a:r>
              <a:rPr lang="en-US" dirty="0"/>
              <a:t>Validation phase</a:t>
            </a:r>
          </a:p>
          <a:p>
            <a:pPr lvl="1"/>
            <a:r>
              <a:rPr lang="en-US" dirty="0"/>
              <a:t>Checks to ensure serializability is not violated.</a:t>
            </a:r>
          </a:p>
          <a:p>
            <a:r>
              <a:rPr lang="en-US" dirty="0"/>
              <a:t>Write phase</a:t>
            </a:r>
          </a:p>
          <a:p>
            <a:pPr lvl="1"/>
            <a:r>
              <a:rPr lang="en-US" dirty="0"/>
              <a:t>Updates data to the database.</a:t>
            </a:r>
            <a:endParaRPr lang="th-T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1B79FD-72F1-4EE2-B656-28EBBA70C1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D49F5-0E1A-44F1-85CA-0B25E33850C8}" type="slidenum">
              <a:rPr lang="th-TH" smtClean="0"/>
              <a:pPr/>
              <a:t>52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30038536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5DD84-5BC9-4C17-A55C-748B9EEA1D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Database recovery</a:t>
            </a:r>
            <a:endParaRPr lang="th-TH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8988DC-D063-4C4A-BBB0-11627A23F9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Process of </a:t>
            </a:r>
            <a:r>
              <a:rPr lang="en-US" b="1" dirty="0"/>
              <a:t>restoring</a:t>
            </a:r>
            <a:r>
              <a:rPr lang="en-US" dirty="0"/>
              <a:t> database to a correct state in the event of a failure.</a:t>
            </a:r>
          </a:p>
          <a:p>
            <a:r>
              <a:rPr lang="en-US" dirty="0"/>
              <a:t>Transactions represent basic unit of recovery.</a:t>
            </a:r>
          </a:p>
          <a:p>
            <a:r>
              <a:rPr lang="en-US" dirty="0"/>
              <a:t>Recovery manager responsible for atomicity and durability.</a:t>
            </a:r>
          </a:p>
          <a:p>
            <a:pPr lvl="1"/>
            <a:r>
              <a:rPr lang="en-US" dirty="0"/>
              <a:t>The effects of committed transactions are permanently recorded in the database.</a:t>
            </a:r>
            <a:endParaRPr lang="th-T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B79C7D-E5B2-4772-B4F2-52FE31CB9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D49F5-0E1A-44F1-85CA-0B25E33850C8}" type="slidenum">
              <a:rPr lang="th-TH" smtClean="0"/>
              <a:pPr/>
              <a:t>53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7451671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1D74B5-2655-454D-B245-561156A67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Causes of failure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7038D9-788E-4E11-9B63-BA89F8953B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Application software errors : Logic errors in program that is accessing the database causes the transactions to fail</a:t>
            </a:r>
          </a:p>
          <a:p>
            <a:r>
              <a:rPr lang="en-US" dirty="0"/>
              <a:t>System crashes : Hardware or software errors and stop working resulting in loss of data in the main memory</a:t>
            </a:r>
          </a:p>
          <a:p>
            <a:r>
              <a:rPr lang="en-US" dirty="0"/>
              <a:t>Media failures : Disk fails resulting in the loss of parts of storage.</a:t>
            </a:r>
          </a:p>
          <a:p>
            <a:r>
              <a:rPr lang="en-US" dirty="0"/>
              <a:t>Natural physical disasters : Uncontrol situations</a:t>
            </a:r>
          </a:p>
          <a:p>
            <a:r>
              <a:rPr lang="en-US" dirty="0"/>
              <a:t>Carelessness : Unintentional destruction of data</a:t>
            </a:r>
          </a:p>
          <a:p>
            <a:r>
              <a:rPr lang="en-US" dirty="0"/>
              <a:t>Sabotage : Intentional corruption</a:t>
            </a:r>
            <a:endParaRPr lang="th-T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0EBCB8-7AEA-4B11-AD7C-6054F5284F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D49F5-0E1A-44F1-85CA-0B25E33850C8}" type="slidenum">
              <a:rPr lang="th-TH" smtClean="0"/>
              <a:pPr/>
              <a:t>54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26776931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BB9B3-F7A6-4692-96E1-CB74B5C1E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Transactions and recovery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8A6309-F499-48EA-A165-D3CD59379E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If a failure occurs, the </a:t>
            </a:r>
            <a:r>
              <a:rPr lang="en-US" sz="2800" b="1" dirty="0"/>
              <a:t>committed</a:t>
            </a:r>
            <a:r>
              <a:rPr lang="en-US" sz="2800" dirty="0"/>
              <a:t> transactions have to </a:t>
            </a:r>
            <a:r>
              <a:rPr lang="en-US" sz="2800" b="1" dirty="0"/>
              <a:t>redo</a:t>
            </a:r>
            <a:r>
              <a:rPr lang="en-US" sz="2800" dirty="0"/>
              <a:t> (rollforward).</a:t>
            </a:r>
          </a:p>
          <a:p>
            <a:r>
              <a:rPr lang="en-US" sz="2800" dirty="0"/>
              <a:t>If the transaction had </a:t>
            </a:r>
            <a:r>
              <a:rPr lang="en-US" sz="2800" b="1" dirty="0"/>
              <a:t>not committed </a:t>
            </a:r>
            <a:r>
              <a:rPr lang="en-US" sz="2800" dirty="0"/>
              <a:t>at the time of failure, the transactions have to </a:t>
            </a:r>
            <a:r>
              <a:rPr lang="en-US" sz="2800" b="1" dirty="0"/>
              <a:t>undo</a:t>
            </a:r>
            <a:r>
              <a:rPr lang="en-US" sz="2800" dirty="0"/>
              <a:t> (rollback).</a:t>
            </a:r>
            <a:endParaRPr lang="th-TH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354E29-E945-4509-8701-A38260EA40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D49F5-0E1A-44F1-85CA-0B25E33850C8}" type="slidenum">
              <a:rPr lang="th-TH" smtClean="0"/>
              <a:pPr/>
              <a:t>55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32909787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C82C7-1735-42F7-9AD2-0DD932B29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E3E430-4FE9-4ABA-8F03-E60B80C7DF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Recovery manager has to undo T1 and T6.</a:t>
            </a:r>
          </a:p>
          <a:p>
            <a:r>
              <a:rPr lang="en-US" dirty="0"/>
              <a:t>Recovery manager has to redo T2, T3, T4 and T5.</a:t>
            </a:r>
            <a:endParaRPr lang="th-T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DFB843-95BF-42F1-BA1C-E5170582E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D49F5-0E1A-44F1-85CA-0B25E33850C8}" type="slidenum">
              <a:rPr lang="th-TH" smtClean="0"/>
              <a:pPr/>
              <a:t>56</a:t>
            </a:fld>
            <a:endParaRPr lang="th-TH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4611E0-1E98-4929-8C24-37E2805B6B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3012" y="3322449"/>
            <a:ext cx="10217318" cy="3080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71909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ACF801-DE8E-465E-A0D8-914BF7470C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Recovery facilities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5C8459-6E2D-48CB-AECC-3C03710E6C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Backup mechanism, which makes </a:t>
            </a:r>
            <a:r>
              <a:rPr lang="en-US" b="1" dirty="0"/>
              <a:t>periodic backup </a:t>
            </a:r>
            <a:r>
              <a:rPr lang="en-US" dirty="0"/>
              <a:t>copies of database (entire database or incremental backup).</a:t>
            </a:r>
          </a:p>
          <a:p>
            <a:r>
              <a:rPr lang="en-US" dirty="0"/>
              <a:t>Logging facilities, which </a:t>
            </a:r>
            <a:r>
              <a:rPr lang="en-US" b="1" dirty="0"/>
              <a:t>keep track </a:t>
            </a:r>
            <a:r>
              <a:rPr lang="en-US" dirty="0"/>
              <a:t>of current state of transactions and database changes .</a:t>
            </a:r>
          </a:p>
          <a:p>
            <a:r>
              <a:rPr lang="en-US" dirty="0"/>
              <a:t>Checkpoint facility, which enables </a:t>
            </a:r>
            <a:r>
              <a:rPr lang="en-US" b="1" dirty="0"/>
              <a:t>updates</a:t>
            </a:r>
            <a:r>
              <a:rPr lang="en-US" dirty="0"/>
              <a:t> to database in progress to be made </a:t>
            </a:r>
            <a:r>
              <a:rPr lang="en-US" b="1" dirty="0"/>
              <a:t>permanent</a:t>
            </a:r>
            <a:r>
              <a:rPr lang="en-US" dirty="0"/>
              <a:t>.</a:t>
            </a:r>
          </a:p>
          <a:p>
            <a:r>
              <a:rPr lang="en-US" dirty="0"/>
              <a:t>Recovery manager, which allows DBMS to restore the database to consistent state following a failure.</a:t>
            </a:r>
            <a:endParaRPr lang="th-T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D7A7FE-38AE-42CC-B2F5-5C98790DE1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D49F5-0E1A-44F1-85CA-0B25E33850C8}" type="slidenum">
              <a:rPr lang="th-TH" smtClean="0"/>
              <a:pPr/>
              <a:t>57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33731319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C7FEAD-AC38-4587-9280-CF1566F06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 file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358AFC-DBEE-4EAD-B828-E1C4BE410D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Log file keeps track of database transactions</a:t>
            </a:r>
          </a:p>
          <a:p>
            <a:r>
              <a:rPr lang="en-US" sz="2400" dirty="0"/>
              <a:t>Contains information about all updates to database:</a:t>
            </a:r>
          </a:p>
          <a:p>
            <a:pPr lvl="1"/>
            <a:r>
              <a:rPr lang="en-US" sz="2000" dirty="0"/>
              <a:t>Transaction records.</a:t>
            </a:r>
          </a:p>
          <a:p>
            <a:pPr lvl="1"/>
            <a:r>
              <a:rPr lang="en-US" sz="2000" dirty="0"/>
              <a:t>Checkpoint records.</a:t>
            </a:r>
            <a:endParaRPr lang="th-TH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8F32E8-98F4-4B32-9C88-20F49C65F9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D49F5-0E1A-44F1-85CA-0B25E33850C8}" type="slidenum">
              <a:rPr lang="th-TH" smtClean="0"/>
              <a:pPr/>
              <a:t>58</a:t>
            </a:fld>
            <a:endParaRPr lang="th-TH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8E8B48-F673-4B68-8D4E-11CEC8F47347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94351" y="3290888"/>
            <a:ext cx="6603297" cy="3344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11419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C7FEAD-AC38-4587-9280-CF1566F06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 file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358AFC-DBEE-4EAD-B828-E1C4BE410D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purposes of log file</a:t>
            </a:r>
          </a:p>
          <a:p>
            <a:pPr lvl="1"/>
            <a:r>
              <a:rPr lang="en-US" dirty="0"/>
              <a:t>Recovery</a:t>
            </a:r>
          </a:p>
          <a:p>
            <a:pPr lvl="1"/>
            <a:r>
              <a:rPr lang="en-US" dirty="0"/>
              <a:t>Performance monitoring and auditing</a:t>
            </a:r>
          </a:p>
          <a:p>
            <a:r>
              <a:rPr lang="en-US" dirty="0"/>
              <a:t>To </a:t>
            </a:r>
            <a:r>
              <a:rPr lang="en-US" b="1" dirty="0"/>
              <a:t>recover quickly </a:t>
            </a:r>
            <a:r>
              <a:rPr lang="en-US" dirty="0"/>
              <a:t>from failures, the log file be </a:t>
            </a:r>
            <a:r>
              <a:rPr lang="en-US" b="1" dirty="0"/>
              <a:t>stored online </a:t>
            </a:r>
            <a:r>
              <a:rPr lang="en-US" dirty="0"/>
              <a:t>on a fast direct-access storage device</a:t>
            </a:r>
          </a:p>
          <a:p>
            <a:r>
              <a:rPr lang="en-US" dirty="0"/>
              <a:t>Two or more </a:t>
            </a:r>
            <a:r>
              <a:rPr lang="en-US" b="1" dirty="0"/>
              <a:t>separate copies </a:t>
            </a:r>
            <a:r>
              <a:rPr lang="en-US" dirty="0"/>
              <a:t>of log file are maintained.</a:t>
            </a:r>
          </a:p>
          <a:p>
            <a:endParaRPr lang="th-T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8F32E8-98F4-4B32-9C88-20F49C65F9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D49F5-0E1A-44F1-85CA-0B25E33850C8}" type="slidenum">
              <a:rPr lang="th-TH" smtClean="0"/>
              <a:pPr/>
              <a:t>59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684496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816971-4A07-4672-9E22-FB547A8EF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Properties of transactions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514545-C025-4BCA-9538-0A744C637C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Isolation</a:t>
            </a:r>
          </a:p>
          <a:p>
            <a:pPr lvl="1"/>
            <a:r>
              <a:rPr lang="en-US" dirty="0"/>
              <a:t>Transaction </a:t>
            </a:r>
            <a:r>
              <a:rPr lang="en-US" b="1" dirty="0"/>
              <a:t>data must NOT be available to other</a:t>
            </a:r>
            <a:r>
              <a:rPr lang="en-US" dirty="0"/>
              <a:t> transactions until the original transaction is committed or rolled back.</a:t>
            </a:r>
          </a:p>
          <a:p>
            <a:pPr lvl="1"/>
            <a:r>
              <a:rPr lang="en-US" dirty="0"/>
              <a:t>The effects of an incomplete transaction might </a:t>
            </a:r>
            <a:r>
              <a:rPr lang="en-US" b="1" dirty="0"/>
              <a:t>NOT be visible to other transactions</a:t>
            </a:r>
            <a:r>
              <a:rPr lang="en-US" dirty="0"/>
              <a:t>.</a:t>
            </a:r>
          </a:p>
          <a:p>
            <a:r>
              <a:rPr lang="en-US" dirty="0"/>
              <a:t>Durability</a:t>
            </a:r>
          </a:p>
          <a:p>
            <a:pPr lvl="1"/>
            <a:r>
              <a:rPr lang="en-US" dirty="0"/>
              <a:t>Once a transaction has been </a:t>
            </a:r>
            <a:r>
              <a:rPr lang="en-US" b="1" dirty="0"/>
              <a:t>committed</a:t>
            </a:r>
            <a:r>
              <a:rPr lang="en-US" dirty="0"/>
              <a:t> and data has written on the database, that data will </a:t>
            </a:r>
            <a:r>
              <a:rPr lang="en-US" b="1" dirty="0"/>
              <a:t>remain in database </a:t>
            </a:r>
            <a:r>
              <a:rPr lang="en-US" dirty="0"/>
              <a:t>even in the case of a system failure</a:t>
            </a:r>
            <a:endParaRPr lang="th-T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8EBC13-B135-4353-B9A9-BDE05AAAC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D49F5-0E1A-44F1-85CA-0B25E33850C8}" type="slidenum">
              <a:rPr lang="th-TH" smtClean="0"/>
              <a:pPr/>
              <a:t>6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45272191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C42EB-7B34-4398-8693-170A9F1EE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Checkpointing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710E16-4281-4C53-A015-AE3439BFE9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Point of </a:t>
            </a:r>
            <a:r>
              <a:rPr lang="en-US" b="1" dirty="0"/>
              <a:t>synchronization</a:t>
            </a:r>
            <a:r>
              <a:rPr lang="en-US" dirty="0"/>
              <a:t> between database and log file. All buffers are force-written to secondary storage.</a:t>
            </a:r>
          </a:p>
          <a:p>
            <a:r>
              <a:rPr lang="en-US" dirty="0"/>
              <a:t>Checkpoint </a:t>
            </a:r>
            <a:r>
              <a:rPr lang="en-US" b="1" dirty="0"/>
              <a:t>limits the amount of searching </a:t>
            </a:r>
            <a:r>
              <a:rPr lang="en-US" dirty="0"/>
              <a:t>that we need to carry out on the log file</a:t>
            </a:r>
          </a:p>
          <a:p>
            <a:r>
              <a:rPr lang="en-US" dirty="0"/>
              <a:t>Checkpoint record is created containing identifiers of all active transactions.</a:t>
            </a:r>
          </a:p>
          <a:p>
            <a:r>
              <a:rPr lang="en-US" dirty="0"/>
              <a:t>Checkpoint is an </a:t>
            </a:r>
            <a:r>
              <a:rPr lang="en-US" b="1" dirty="0"/>
              <a:t>inexpensive</a:t>
            </a:r>
            <a:r>
              <a:rPr lang="en-US" dirty="0"/>
              <a:t> operation. It is possible to </a:t>
            </a:r>
            <a:r>
              <a:rPr lang="en-US" b="1" dirty="0"/>
              <a:t>do frequently</a:t>
            </a:r>
            <a:r>
              <a:rPr lang="en-US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80BDBF-493B-4AD5-B117-03C8A47E25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D49F5-0E1A-44F1-85CA-0B25E33850C8}" type="slidenum">
              <a:rPr lang="th-TH" smtClean="0"/>
              <a:pPr/>
              <a:t>60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86133835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C42EB-7B34-4398-8693-170A9F1EE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Checkpointing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710E16-4281-4C53-A015-AE3439BFE9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When failure occurs, redo all transactions that committed since the checkpoint and undo all transactions active at time of crash.</a:t>
            </a:r>
            <a:endParaRPr lang="th-T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80BDBF-493B-4AD5-B117-03C8A47E25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D49F5-0E1A-44F1-85CA-0B25E33850C8}" type="slidenum">
              <a:rPr lang="th-TH" smtClean="0"/>
              <a:pPr/>
              <a:t>61</a:t>
            </a:fld>
            <a:endParaRPr lang="th-TH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A7AF56-343D-4F99-A125-8D59C7D96E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4549" y="3302956"/>
            <a:ext cx="10217318" cy="3080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86101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96582-4969-41CA-8A47-BF379F914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Recovery techniques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D37135-1312-4558-A22B-40B93EC5FF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System crashes and causes the inconsistency</a:t>
            </a:r>
          </a:p>
          <a:p>
            <a:pPr lvl="1"/>
            <a:r>
              <a:rPr lang="en-US" b="1" dirty="0"/>
              <a:t>Redo</a:t>
            </a:r>
            <a:r>
              <a:rPr lang="en-US" dirty="0"/>
              <a:t> some transactions to updated data on disk.</a:t>
            </a:r>
          </a:p>
          <a:p>
            <a:pPr lvl="1"/>
            <a:r>
              <a:rPr lang="en-US" dirty="0"/>
              <a:t>The backup copy is </a:t>
            </a:r>
            <a:r>
              <a:rPr lang="en-US" b="1" dirty="0"/>
              <a:t>not</a:t>
            </a:r>
            <a:r>
              <a:rPr lang="en-US" dirty="0"/>
              <a:t> needed.</a:t>
            </a:r>
          </a:p>
          <a:p>
            <a:r>
              <a:rPr lang="en-US" dirty="0"/>
              <a:t>Database damages or disk crashes</a:t>
            </a:r>
          </a:p>
          <a:p>
            <a:pPr lvl="1"/>
            <a:r>
              <a:rPr lang="en-US" dirty="0"/>
              <a:t>Restore the last </a:t>
            </a:r>
            <a:r>
              <a:rPr lang="en-US" b="1" dirty="0"/>
              <a:t>backup</a:t>
            </a:r>
            <a:r>
              <a:rPr lang="en-US" dirty="0"/>
              <a:t> copy</a:t>
            </a:r>
          </a:p>
          <a:p>
            <a:pPr lvl="1"/>
            <a:r>
              <a:rPr lang="en-US" b="1" dirty="0"/>
              <a:t>Reapply</a:t>
            </a:r>
            <a:r>
              <a:rPr lang="en-US" dirty="0"/>
              <a:t> the update operation using log file</a:t>
            </a:r>
          </a:p>
          <a:p>
            <a:pPr lvl="1"/>
            <a:r>
              <a:rPr lang="en-US" dirty="0"/>
              <a:t>Log file has not been damage. (Backing up log file separates from data file)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1B2AC1-4521-4C49-9195-2601CF900C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D49F5-0E1A-44F1-85CA-0B25E33850C8}" type="slidenum">
              <a:rPr lang="th-TH" smtClean="0"/>
              <a:pPr/>
              <a:t>62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731814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75BCA-0209-4608-8418-0283EB41E8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Transaction state diagram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58C060-6043-4F05-B819-9408EA3CD4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17F989-FF94-4D49-A89C-DD12EFEF2E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D49F5-0E1A-44F1-85CA-0B25E33850C8}" type="slidenum">
              <a:rPr lang="th-TH" smtClean="0"/>
              <a:t>7</a:t>
            </a:fld>
            <a:endParaRPr lang="th-TH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B3C51E1-B29A-4ECD-BC12-ABA71441D8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336" y="1212877"/>
            <a:ext cx="9591675" cy="5379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0455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42ABBB-0B3E-4EA6-8BEC-55E78A770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Transaction state diagram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6F5320-2C8F-408C-B58B-DA39051BCD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Active State</a:t>
            </a:r>
          </a:p>
          <a:p>
            <a:pPr lvl="1"/>
            <a:r>
              <a:rPr lang="en-US" dirty="0"/>
              <a:t>A transaction is called in an active state as long as its </a:t>
            </a:r>
            <a:r>
              <a:rPr lang="en-US" b="1" dirty="0"/>
              <a:t>instructions are getting executed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All the </a:t>
            </a:r>
            <a:r>
              <a:rPr lang="en-US" b="1" dirty="0"/>
              <a:t>changes</a:t>
            </a:r>
            <a:r>
              <a:rPr lang="en-US" dirty="0"/>
              <a:t> made by the transaction now are </a:t>
            </a:r>
            <a:r>
              <a:rPr lang="en-US" b="1" dirty="0"/>
              <a:t>stored</a:t>
            </a:r>
            <a:r>
              <a:rPr lang="en-US" dirty="0"/>
              <a:t> in main </a:t>
            </a:r>
            <a:r>
              <a:rPr lang="en-US" b="1" dirty="0"/>
              <a:t>memory</a:t>
            </a:r>
            <a:r>
              <a:rPr lang="en-US" dirty="0"/>
              <a:t>.</a:t>
            </a:r>
          </a:p>
          <a:p>
            <a:r>
              <a:rPr lang="en-US" dirty="0"/>
              <a:t>Partially Committed State</a:t>
            </a:r>
          </a:p>
          <a:p>
            <a:pPr lvl="1"/>
            <a:r>
              <a:rPr lang="en-US" dirty="0"/>
              <a:t>After the last instruction of transaction has executed, it enters into a partially committed state.</a:t>
            </a:r>
          </a:p>
          <a:p>
            <a:pPr lvl="1"/>
            <a:r>
              <a:rPr lang="en-US" dirty="0"/>
              <a:t>It is not considered fully committed because all the changes are </a:t>
            </a:r>
            <a:r>
              <a:rPr lang="en-US" b="1" dirty="0"/>
              <a:t>not stored on disk</a:t>
            </a:r>
            <a:r>
              <a:rPr lang="en-US" dirty="0"/>
              <a:t>.</a:t>
            </a:r>
          </a:p>
          <a:p>
            <a:r>
              <a:rPr lang="en-US" dirty="0"/>
              <a:t> Committed State</a:t>
            </a:r>
          </a:p>
          <a:p>
            <a:pPr lvl="1"/>
            <a:r>
              <a:rPr lang="en-US" dirty="0"/>
              <a:t>All the changes made by the transaction have been successfully </a:t>
            </a:r>
            <a:r>
              <a:rPr lang="en-US" b="1" dirty="0"/>
              <a:t>stored on disk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Now, the database is in a </a:t>
            </a:r>
            <a:r>
              <a:rPr lang="en-US" b="1" dirty="0"/>
              <a:t>new consistent state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It is </a:t>
            </a:r>
            <a:r>
              <a:rPr lang="en-US" b="1" dirty="0"/>
              <a:t>NOT possible to undo </a:t>
            </a:r>
            <a:r>
              <a:rPr lang="en-US" dirty="0"/>
              <a:t>the changes that has been made by the transaction.</a:t>
            </a:r>
            <a:endParaRPr lang="th-T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8D8620-377B-436C-B955-0AAFE0C945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D49F5-0E1A-44F1-85CA-0B25E33850C8}" type="slidenum">
              <a:rPr lang="th-TH" smtClean="0"/>
              <a:pPr/>
              <a:t>8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0725186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42ABBB-0B3E-4EA6-8BEC-55E78A770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Transaction state diagram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6F5320-2C8F-408C-B58B-DA39051BCD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Failed State</a:t>
            </a:r>
          </a:p>
          <a:p>
            <a:pPr lvl="1"/>
            <a:r>
              <a:rPr lang="en-US" dirty="0"/>
              <a:t>When a transaction is getting executed in the active state or partially committed state and some failure occurs due to which it becomes impossible to continue the execution, it enters into a failed state.</a:t>
            </a:r>
          </a:p>
          <a:p>
            <a:r>
              <a:rPr lang="en-US" dirty="0"/>
              <a:t> Aborted State</a:t>
            </a:r>
          </a:p>
          <a:p>
            <a:pPr lvl="1"/>
            <a:r>
              <a:rPr lang="en-US" dirty="0"/>
              <a:t>After the transaction has failed and entered a failed state, </a:t>
            </a:r>
            <a:r>
              <a:rPr lang="en-US" b="1" dirty="0"/>
              <a:t>all the changes </a:t>
            </a:r>
            <a:r>
              <a:rPr lang="en-US" dirty="0"/>
              <a:t>made by it must be </a:t>
            </a:r>
            <a:r>
              <a:rPr lang="en-US" b="1" dirty="0"/>
              <a:t>undone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When all changes are rolled back, the database goes back to </a:t>
            </a:r>
            <a:r>
              <a:rPr lang="en-US" b="1" dirty="0"/>
              <a:t>the previous consistent state</a:t>
            </a:r>
            <a:r>
              <a:rPr lang="en-US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8D8620-377B-436C-B955-0AAFE0C945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D49F5-0E1A-44F1-85CA-0B25E33850C8}" type="slidenum">
              <a:rPr lang="th-TH" smtClean="0"/>
              <a:pPr/>
              <a:t>9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750540060"/>
      </p:ext>
    </p:extLst>
  </p:cSld>
  <p:clrMapOvr>
    <a:masterClrMapping/>
  </p:clrMapOvr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TM04033925[[fn=Droplet]]</Template>
  <TotalTime>4060</TotalTime>
  <Words>2804</Words>
  <Application>Microsoft Office PowerPoint</Application>
  <PresentationFormat>Widescreen</PresentationFormat>
  <Paragraphs>382</Paragraphs>
  <Slides>62</Slides>
  <Notes>17</Notes>
  <HiddenSlides>2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7" baseType="lpstr">
      <vt:lpstr>Arial</vt:lpstr>
      <vt:lpstr>Calibri</vt:lpstr>
      <vt:lpstr>Times New Roman</vt:lpstr>
      <vt:lpstr>Tw Cen MT</vt:lpstr>
      <vt:lpstr>Droplet</vt:lpstr>
      <vt:lpstr>CHAPTER 3</vt:lpstr>
      <vt:lpstr>Transaction</vt:lpstr>
      <vt:lpstr>Transaction</vt:lpstr>
      <vt:lpstr>Properties of transactions</vt:lpstr>
      <vt:lpstr>Properties of transactions</vt:lpstr>
      <vt:lpstr>Properties of transactions</vt:lpstr>
      <vt:lpstr>Transaction state diagram</vt:lpstr>
      <vt:lpstr>Transaction state diagram</vt:lpstr>
      <vt:lpstr>Transaction state diagram</vt:lpstr>
      <vt:lpstr>DBMS’ functions related to transaction</vt:lpstr>
      <vt:lpstr>Concurrency control</vt:lpstr>
      <vt:lpstr>Problems in concurrency</vt:lpstr>
      <vt:lpstr>Lost update problem</vt:lpstr>
      <vt:lpstr>Uncommitted dependency problem</vt:lpstr>
      <vt:lpstr>Non-repeatable read (fuzzy read) problem</vt:lpstr>
      <vt:lpstr>Inconsistent analysis problem</vt:lpstr>
      <vt:lpstr>Phantom read problem</vt:lpstr>
      <vt:lpstr>Concurrency control approaches</vt:lpstr>
      <vt:lpstr>Concurrency control techniques</vt:lpstr>
      <vt:lpstr>Locking technique</vt:lpstr>
      <vt:lpstr>Locking types</vt:lpstr>
      <vt:lpstr>Locking flow</vt:lpstr>
      <vt:lpstr>Lock compatible</vt:lpstr>
      <vt:lpstr>Example of locking</vt:lpstr>
      <vt:lpstr>PowerPoint Presentation</vt:lpstr>
      <vt:lpstr>PowerPoint Presentation</vt:lpstr>
      <vt:lpstr>PowerPoint Presentation</vt:lpstr>
      <vt:lpstr>Locking problem</vt:lpstr>
      <vt:lpstr>Two-phase locking</vt:lpstr>
      <vt:lpstr>Preventing the lost update problem using 2PL</vt:lpstr>
      <vt:lpstr>Preventing the lost update problem using 2PL</vt:lpstr>
      <vt:lpstr>Preventing uncommitted dependency problem using 2PL</vt:lpstr>
      <vt:lpstr>Preventing uncommitted dependency problem using 2PL</vt:lpstr>
      <vt:lpstr>Preventing inconsistent analysis problem using 2PL</vt:lpstr>
      <vt:lpstr>Preventing inconsistent analysis problem using 2PL</vt:lpstr>
      <vt:lpstr>Cascading rollback</vt:lpstr>
      <vt:lpstr>Cascading rollback</vt:lpstr>
      <vt:lpstr>Preventing cascading rollback</vt:lpstr>
      <vt:lpstr>Deadlock problems</vt:lpstr>
      <vt:lpstr>Deadlock problems</vt:lpstr>
      <vt:lpstr>Livelock problem</vt:lpstr>
      <vt:lpstr>Techniques for handling deadlock</vt:lpstr>
      <vt:lpstr>Timeouts</vt:lpstr>
      <vt:lpstr>Deadlock preventing</vt:lpstr>
      <vt:lpstr>Deadlock prevention: Wait-Die</vt:lpstr>
      <vt:lpstr>Deadlock Prevention :Wound-Wait</vt:lpstr>
      <vt:lpstr>Deadlock detection</vt:lpstr>
      <vt:lpstr>Recovery from deadlock detection</vt:lpstr>
      <vt:lpstr>Timestamping methods</vt:lpstr>
      <vt:lpstr>Timestamping methods</vt:lpstr>
      <vt:lpstr>Optimistic techniques</vt:lpstr>
      <vt:lpstr>Three phases for an optimistic concurrency control protocol</vt:lpstr>
      <vt:lpstr>Database recovery</vt:lpstr>
      <vt:lpstr>Causes of failure</vt:lpstr>
      <vt:lpstr>Transactions and recovery</vt:lpstr>
      <vt:lpstr>Example</vt:lpstr>
      <vt:lpstr>Recovery facilities</vt:lpstr>
      <vt:lpstr>LOG file</vt:lpstr>
      <vt:lpstr>LOG file</vt:lpstr>
      <vt:lpstr>Checkpointing</vt:lpstr>
      <vt:lpstr>Checkpointing</vt:lpstr>
      <vt:lpstr>Recovery techniques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2</dc:title>
  <dc:creator>Kittipong Warasup</dc:creator>
  <cp:lastModifiedBy>KITTIPONG WARASUP</cp:lastModifiedBy>
  <cp:revision>154</cp:revision>
  <dcterms:created xsi:type="dcterms:W3CDTF">2020-02-01T23:25:49Z</dcterms:created>
  <dcterms:modified xsi:type="dcterms:W3CDTF">2020-02-24T16:51:34Z</dcterms:modified>
</cp:coreProperties>
</file>